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4"/>
  </p:sldMasterIdLst>
  <p:notesMasterIdLst>
    <p:notesMasterId r:id="rId57"/>
  </p:notesMasterIdLst>
  <p:handoutMasterIdLst>
    <p:handoutMasterId r:id="rId58"/>
  </p:handoutMasterIdLst>
  <p:sldIdLst>
    <p:sldId id="372" r:id="rId5"/>
    <p:sldId id="371" r:id="rId6"/>
    <p:sldId id="380" r:id="rId7"/>
    <p:sldId id="328" r:id="rId8"/>
    <p:sldId id="379" r:id="rId9"/>
    <p:sldId id="378" r:id="rId10"/>
    <p:sldId id="406" r:id="rId11"/>
    <p:sldId id="407" r:id="rId12"/>
    <p:sldId id="408" r:id="rId13"/>
    <p:sldId id="332" r:id="rId14"/>
    <p:sldId id="389" r:id="rId15"/>
    <p:sldId id="390" r:id="rId16"/>
    <p:sldId id="388" r:id="rId17"/>
    <p:sldId id="387" r:id="rId18"/>
    <p:sldId id="385" r:id="rId19"/>
    <p:sldId id="338" r:id="rId20"/>
    <p:sldId id="409" r:id="rId21"/>
    <p:sldId id="374" r:id="rId22"/>
    <p:sldId id="384" r:id="rId23"/>
    <p:sldId id="391" r:id="rId24"/>
    <p:sldId id="375" r:id="rId25"/>
    <p:sldId id="376" r:id="rId26"/>
    <p:sldId id="399" r:id="rId27"/>
    <p:sldId id="400" r:id="rId28"/>
    <p:sldId id="401" r:id="rId29"/>
    <p:sldId id="402" r:id="rId30"/>
    <p:sldId id="396" r:id="rId31"/>
    <p:sldId id="414" r:id="rId32"/>
    <p:sldId id="417" r:id="rId33"/>
    <p:sldId id="415" r:id="rId34"/>
    <p:sldId id="403" r:id="rId35"/>
    <p:sldId id="404" r:id="rId36"/>
    <p:sldId id="405" r:id="rId37"/>
    <p:sldId id="392" r:id="rId38"/>
    <p:sldId id="393" r:id="rId39"/>
    <p:sldId id="412" r:id="rId40"/>
    <p:sldId id="461" r:id="rId41"/>
    <p:sldId id="462" r:id="rId42"/>
    <p:sldId id="394" r:id="rId43"/>
    <p:sldId id="386" r:id="rId44"/>
    <p:sldId id="349" r:id="rId45"/>
    <p:sldId id="416" r:id="rId46"/>
    <p:sldId id="362" r:id="rId47"/>
    <p:sldId id="364" r:id="rId48"/>
    <p:sldId id="413" r:id="rId49"/>
    <p:sldId id="367" r:id="rId50"/>
    <p:sldId id="368" r:id="rId51"/>
    <p:sldId id="411" r:id="rId52"/>
    <p:sldId id="398" r:id="rId53"/>
    <p:sldId id="410" r:id="rId54"/>
    <p:sldId id="369" r:id="rId55"/>
    <p:sldId id="370" r:id="rId56"/>
  </p:sldIdLst>
  <p:sldSz cx="9144000" cy="5143500" type="screen16x9"/>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009639"/>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88" autoAdjust="0"/>
    <p:restoredTop sz="70000" autoAdjust="0"/>
  </p:normalViewPr>
  <p:slideViewPr>
    <p:cSldViewPr snapToGrid="0" snapToObjects="1">
      <p:cViewPr varScale="1">
        <p:scale>
          <a:sx n="106" d="100"/>
          <a:sy n="106" d="100"/>
        </p:scale>
        <p:origin x="1962" y="102"/>
      </p:cViewPr>
      <p:guideLst>
        <p:guide orient="horz" pos="162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E9C394C3-E2B6-403C-A6F9-6862B97EEDA3}" type="datetimeFigureOut">
              <a:rPr lang="nb-NO" smtClean="0"/>
              <a:t>11.09.2019</a:t>
            </a:fld>
            <a:endParaRPr lang="nb-NO"/>
          </a:p>
        </p:txBody>
      </p:sp>
      <p:sp>
        <p:nvSpPr>
          <p:cNvPr id="4" name="Plassholder for bunntekst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A247CF96-7AB4-4967-BDDF-DECEF8DD3987}" type="slidenum">
              <a:rPr lang="nb-NO" smtClean="0"/>
              <a:t>‹#›</a:t>
            </a:fld>
            <a:endParaRPr lang="nb-NO"/>
          </a:p>
        </p:txBody>
      </p:sp>
    </p:spTree>
    <p:extLst>
      <p:ext uri="{BB962C8B-B14F-4D97-AF65-F5344CB8AC3E}">
        <p14:creationId xmlns:p14="http://schemas.microsoft.com/office/powerpoint/2010/main" val="405551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15A2E324-571D-4BB8-B1FD-5C3353845BC4}" type="datetimeFigureOut">
              <a:rPr lang="nb-NO" smtClean="0"/>
              <a:t>11.09.2019</a:t>
            </a:fld>
            <a:endParaRPr lang="nb-NO"/>
          </a:p>
        </p:txBody>
      </p:sp>
      <p:sp>
        <p:nvSpPr>
          <p:cNvPr id="4" name="Plassholder for lysbilde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7A90031A-F2B3-43A9-B122-884F0D66664F}" type="slidenum">
              <a:rPr lang="nb-NO" smtClean="0"/>
              <a:t>‹#›</a:t>
            </a:fld>
            <a:endParaRPr lang="nb-NO"/>
          </a:p>
        </p:txBody>
      </p:sp>
    </p:spTree>
    <p:extLst>
      <p:ext uri="{BB962C8B-B14F-4D97-AF65-F5344CB8AC3E}">
        <p14:creationId xmlns:p14="http://schemas.microsoft.com/office/powerpoint/2010/main" val="203647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Gjennom</a:t>
            </a:r>
            <a:r>
              <a:rPr lang="nb-NO" baseline="0" dirty="0" smtClean="0"/>
              <a:t> dagen så vil jeg at du skal tenke på ett eller flere barn som du møter i din arbeidshverdag. Jeg vil at du skal merke deg hva i handlingsveilederen eller verktøykassa som gjelder dette barnet, som ville vært lurt å gjøre, som kunne gjort en forskjell. </a:t>
            </a:r>
          </a:p>
          <a:p>
            <a:r>
              <a:rPr lang="nb-NO" baseline="0" dirty="0" smtClean="0"/>
              <a:t>Selv synes jeg det er enklere å gi mening til det jeg går gjennom hvis jeg kan forstå det gjennom brillene jeg vanligvis har på meg, eller knytter det til noe jeg vanligvis gjør. </a:t>
            </a:r>
          </a:p>
        </p:txBody>
      </p:sp>
      <p:sp>
        <p:nvSpPr>
          <p:cNvPr id="4" name="Plassholder for lysbildenummer 3"/>
          <p:cNvSpPr>
            <a:spLocks noGrp="1"/>
          </p:cNvSpPr>
          <p:nvPr>
            <p:ph type="sldNum" sz="quarter" idx="10"/>
          </p:nvPr>
        </p:nvSpPr>
        <p:spPr/>
        <p:txBody>
          <a:bodyPr/>
          <a:lstStyle/>
          <a:p>
            <a:fld id="{7A90031A-F2B3-43A9-B122-884F0D66664F}" type="slidenum">
              <a:rPr lang="nb-NO" smtClean="0"/>
              <a:t>6</a:t>
            </a:fld>
            <a:endParaRPr lang="nb-NO"/>
          </a:p>
        </p:txBody>
      </p:sp>
    </p:spTree>
    <p:extLst>
      <p:ext uri="{BB962C8B-B14F-4D97-AF65-F5344CB8AC3E}">
        <p14:creationId xmlns:p14="http://schemas.microsoft.com/office/powerpoint/2010/main" val="294249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	</a:t>
            </a:r>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49</a:t>
            </a:fld>
            <a:endParaRPr lang="nb-NO"/>
          </a:p>
        </p:txBody>
      </p:sp>
    </p:spTree>
    <p:extLst>
      <p:ext uri="{BB962C8B-B14F-4D97-AF65-F5344CB8AC3E}">
        <p14:creationId xmlns:p14="http://schemas.microsoft.com/office/powerpoint/2010/main" val="837688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50</a:t>
            </a:fld>
            <a:endParaRPr lang="nb-NO"/>
          </a:p>
        </p:txBody>
      </p:sp>
    </p:spTree>
    <p:extLst>
      <p:ext uri="{BB962C8B-B14F-4D97-AF65-F5344CB8AC3E}">
        <p14:creationId xmlns:p14="http://schemas.microsoft.com/office/powerpoint/2010/main" val="324254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0-24-filmen</a:t>
            </a:r>
          </a:p>
          <a:p>
            <a:r>
              <a:rPr lang="nb-NO" dirty="0" smtClean="0"/>
              <a:t>https://vimeo.com/323153286</a:t>
            </a:r>
          </a:p>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10</a:t>
            </a:fld>
            <a:endParaRPr lang="nb-NO"/>
          </a:p>
        </p:txBody>
      </p:sp>
    </p:spTree>
    <p:extLst>
      <p:ext uri="{BB962C8B-B14F-4D97-AF65-F5344CB8AC3E}">
        <p14:creationId xmlns:p14="http://schemas.microsoft.com/office/powerpoint/2010/main" val="331879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37 % = 10</a:t>
            </a:r>
          </a:p>
          <a:p>
            <a:r>
              <a:rPr lang="nb-NO" dirty="0" smtClean="0"/>
              <a:t>26% = 7</a:t>
            </a:r>
          </a:p>
          <a:p>
            <a:r>
              <a:rPr lang="nb-NO" dirty="0" smtClean="0"/>
              <a:t>11,7 = 3</a:t>
            </a:r>
          </a:p>
          <a:p>
            <a:r>
              <a:rPr lang="nb-NO" dirty="0" smtClean="0"/>
              <a:t>1,3% = 0,4</a:t>
            </a:r>
          </a:p>
          <a:p>
            <a:r>
              <a:rPr lang="nb-NO" dirty="0" smtClean="0"/>
              <a:t>9% = 2,4</a:t>
            </a:r>
          </a:p>
          <a:p>
            <a:r>
              <a:rPr lang="nb-NO" dirty="0" smtClean="0"/>
              <a:t>5 %= 1,3</a:t>
            </a:r>
          </a:p>
          <a:p>
            <a:endParaRPr lang="nb-NO" dirty="0" smtClean="0"/>
          </a:p>
          <a:p>
            <a:r>
              <a:rPr lang="nb-NO" dirty="0" smtClean="0"/>
              <a:t>I en klasse på 27 elever</a:t>
            </a:r>
          </a:p>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11</a:t>
            </a:fld>
            <a:endParaRPr lang="nb-NO"/>
          </a:p>
        </p:txBody>
      </p:sp>
    </p:spTree>
    <p:extLst>
      <p:ext uri="{BB962C8B-B14F-4D97-AF65-F5344CB8AC3E}">
        <p14:creationId xmlns:p14="http://schemas.microsoft.com/office/powerpoint/2010/main" val="935831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18</a:t>
            </a:fld>
            <a:endParaRPr lang="nb-NO"/>
          </a:p>
        </p:txBody>
      </p:sp>
    </p:spTree>
    <p:extLst>
      <p:ext uri="{BB962C8B-B14F-4D97-AF65-F5344CB8AC3E}">
        <p14:creationId xmlns:p14="http://schemas.microsoft.com/office/powerpoint/2010/main" val="86058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Sier noe om</a:t>
            </a:r>
            <a:r>
              <a:rPr lang="nb-NO" baseline="0" dirty="0" smtClean="0"/>
              <a:t> hva den enkelte ansatte skal gjøre, sørge for, ivareta, på ulike stadier i arbeidet med et barn. </a:t>
            </a:r>
          </a:p>
          <a:p>
            <a:r>
              <a:rPr lang="nb-NO" baseline="0" dirty="0" smtClean="0"/>
              <a:t>Hva skal du gjøre når du blir bekymra? </a:t>
            </a:r>
          </a:p>
          <a:p>
            <a:r>
              <a:rPr lang="nb-NO" baseline="0" dirty="0" smtClean="0"/>
              <a:t>Hvordan skal vi jobbe i barnehagen eller skolen når vi er bekymra? </a:t>
            </a:r>
          </a:p>
          <a:p>
            <a:endParaRPr lang="nb-NO" baseline="0" dirty="0" smtClean="0"/>
          </a:p>
          <a:p>
            <a:r>
              <a:rPr lang="nb-NO" baseline="0" dirty="0" smtClean="0"/>
              <a:t>For noen av dere vil dette føles som gammelt nytt. Jeg ber likevel om at du tar til deg at du skal gjøre noe annerledes i din arbeidshverdag, ikke sette det på «jaja, dette gjør vi allerede»-kontoen. For vi er ikke gode nok og kommer aldri til å bli gode nok på dette. Den eneste muligheten vi har er å erkjenne at her må vi ha konstant, kontinuerlig forbedring. Skal vi nå gjøre dette igjen? Ja – det skal vi. Vi skal aldri </a:t>
            </a:r>
            <a:r>
              <a:rPr lang="nb-NO" baseline="0" dirty="0" err="1" smtClean="0"/>
              <a:t>aldri</a:t>
            </a:r>
            <a:r>
              <a:rPr lang="nb-NO" baseline="0" dirty="0" smtClean="0"/>
              <a:t> </a:t>
            </a:r>
            <a:r>
              <a:rPr lang="nb-NO" baseline="0" dirty="0" err="1" smtClean="0"/>
              <a:t>aldri</a:t>
            </a:r>
            <a:r>
              <a:rPr lang="nb-NO" baseline="0" dirty="0" smtClean="0"/>
              <a:t> slutt med å forsøke å bli enda bedre på dette. Barn og unge i Nittedal skal være helt trygge på at vi gjorde alt vi kunne, på både system- og individnivå, for å sikre dem gode liv. </a:t>
            </a:r>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21</a:t>
            </a:fld>
            <a:endParaRPr lang="nb-NO"/>
          </a:p>
        </p:txBody>
      </p:sp>
    </p:spTree>
    <p:extLst>
      <p:ext uri="{BB962C8B-B14F-4D97-AF65-F5344CB8AC3E}">
        <p14:creationId xmlns:p14="http://schemas.microsoft.com/office/powerpoint/2010/main" val="516285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697163" y="509588"/>
            <a:ext cx="4532312" cy="2549525"/>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34</a:t>
            </a:fld>
            <a:endParaRPr lang="nb-NO"/>
          </a:p>
        </p:txBody>
      </p:sp>
    </p:spTree>
    <p:extLst>
      <p:ext uri="{BB962C8B-B14F-4D97-AF65-F5344CB8AC3E}">
        <p14:creationId xmlns:p14="http://schemas.microsoft.com/office/powerpoint/2010/main" val="577223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35</a:t>
            </a:fld>
            <a:endParaRPr lang="nb-NO"/>
          </a:p>
        </p:txBody>
      </p:sp>
    </p:spTree>
    <p:extLst>
      <p:ext uri="{BB962C8B-B14F-4D97-AF65-F5344CB8AC3E}">
        <p14:creationId xmlns:p14="http://schemas.microsoft.com/office/powerpoint/2010/main" val="143401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a:t>
            </a:r>
            <a:r>
              <a:rPr lang="nb-NO" baseline="0" dirty="0" smtClean="0"/>
              <a:t> å jobbe godt sammen og godt sammen med foresatte og barn, er det nødvendig med god informasjonsflyt.  </a:t>
            </a:r>
          </a:p>
          <a:p>
            <a:r>
              <a:rPr lang="nb-NO" baseline="0" dirty="0" smtClean="0"/>
              <a:t>Mange oppgir at de opplever taushetsplikten og lovverket rundt taushetsplikten som et hinder i samarbeidet og et hinder for å kunne gi god hjelp – eller den hjelpen vi opplever som nyttig. </a:t>
            </a:r>
          </a:p>
          <a:p>
            <a:endParaRPr lang="nb-NO" baseline="0" dirty="0" smtClean="0"/>
          </a:p>
          <a:p>
            <a:r>
              <a:rPr lang="nb-NO" baseline="0" dirty="0" smtClean="0"/>
              <a:t>At vi jobber etter BTI-modellen påvirker ikke taushetsplikten vår. </a:t>
            </a:r>
          </a:p>
          <a:p>
            <a:r>
              <a:rPr lang="nb-NO" baseline="0" dirty="0" smtClean="0"/>
              <a:t>Det at vi jobber etter BTI-modellen påvirker derimot hvordan vi forholder oss til å be om samtykke til å dele informasjon – for det skal vi gjøre mer av, og vi skal gjøre det på et tidligere tidspunkt enn vi gjør i dag. I barnehage og skole skal vi be om lov til å dele nødvendig informasjon med helsestasjon, helsesykepleier, barnevernet, utekontakten. På helsestasjon, som helsesykepleier, i PP-tjenesten, i familieteamet skal vi be om lov til å dele informasjon med barnehagen og skolen, i de tilfellene vi tror at barnehagen og skolen vil kunne tilrettelegge bedre for barnet dersom de vet det som vi vet. </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41</a:t>
            </a:fld>
            <a:endParaRPr lang="nb-NO"/>
          </a:p>
        </p:txBody>
      </p:sp>
    </p:spTree>
    <p:extLst>
      <p:ext uri="{BB962C8B-B14F-4D97-AF65-F5344CB8AC3E}">
        <p14:creationId xmlns:p14="http://schemas.microsoft.com/office/powerpoint/2010/main" val="1929610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1AFDCC-A454-4FC4-8DD2-A748A2FA1AD7}" type="slidenum">
              <a:rPr lang="nb-NO" smtClean="0">
                <a:solidFill>
                  <a:prstClr val="black"/>
                </a:solidFill>
              </a:rPr>
              <a:pPr/>
              <a:t>46</a:t>
            </a:fld>
            <a:endParaRPr lang="nb-NO">
              <a:solidFill>
                <a:prstClr val="black"/>
              </a:solidFill>
            </a:endParaRPr>
          </a:p>
        </p:txBody>
      </p:sp>
    </p:spTree>
    <p:extLst>
      <p:ext uri="{BB962C8B-B14F-4D97-AF65-F5344CB8AC3E}">
        <p14:creationId xmlns:p14="http://schemas.microsoft.com/office/powerpoint/2010/main" val="580019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6" name="Title 1"/>
          <p:cNvSpPr>
            <a:spLocks noGrp="1"/>
          </p:cNvSpPr>
          <p:nvPr>
            <p:ph type="title"/>
          </p:nvPr>
        </p:nvSpPr>
        <p:spPr>
          <a:xfrm>
            <a:off x="444175" y="314542"/>
            <a:ext cx="7775034" cy="521312"/>
          </a:xfrm>
        </p:spPr>
        <p:txBody>
          <a:bodyPr lIns="0" tIns="0" rIns="0" bIns="0">
            <a:noAutofit/>
          </a:bodyPr>
          <a:lstStyle>
            <a:lvl1pPr algn="l">
              <a:defRPr sz="3000">
                <a:solidFill>
                  <a:srgbClr val="009639"/>
                </a:solidFill>
              </a:defRPr>
            </a:lvl1pPr>
          </a:lstStyle>
          <a:p>
            <a:r>
              <a:rPr lang="nb-NO" dirty="0" smtClean="0"/>
              <a:t>Klikk for å redigere tittelstil</a:t>
            </a:r>
            <a:endParaRPr lang="nb-NO" dirty="0"/>
          </a:p>
        </p:txBody>
      </p:sp>
      <p:sp>
        <p:nvSpPr>
          <p:cNvPr id="7" name="Content Placeholder 2"/>
          <p:cNvSpPr>
            <a:spLocks noGrp="1"/>
          </p:cNvSpPr>
          <p:nvPr>
            <p:ph sz="quarter" idx="10"/>
          </p:nvPr>
        </p:nvSpPr>
        <p:spPr>
          <a:xfrm>
            <a:off x="459833" y="933973"/>
            <a:ext cx="7773988" cy="3876675"/>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100629" y="2149984"/>
            <a:ext cx="5143502" cy="84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9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foto m/ boks høyr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9144000" cy="5143500"/>
          </a:xfrm>
        </p:spPr>
        <p:txBody>
          <a:bodyPr lIns="0" tIns="0" rIns="0" bIns="0" anchor="t" anchorCtr="0">
            <a:normAutofit/>
          </a:bodyPr>
          <a:lstStyle>
            <a:lvl1pPr marL="0" indent="0" algn="ctr">
              <a:buNone/>
              <a:defRPr/>
            </a:lvl1pPr>
          </a:lstStyle>
          <a:p>
            <a:r>
              <a:rPr lang="en-US" dirty="0" smtClean="0"/>
              <a:t>Click icon to add picture</a:t>
            </a:r>
            <a:endParaRPr lang="en-US" dirty="0"/>
          </a:p>
        </p:txBody>
      </p:sp>
      <p:sp>
        <p:nvSpPr>
          <p:cNvPr id="8" name="Title 1"/>
          <p:cNvSpPr>
            <a:spLocks noGrp="1"/>
          </p:cNvSpPr>
          <p:nvPr>
            <p:ph type="ctrTitle" hasCustomPrompt="1"/>
          </p:nvPr>
        </p:nvSpPr>
        <p:spPr>
          <a:xfrm>
            <a:off x="4572000" y="451104"/>
            <a:ext cx="4131707" cy="4206240"/>
          </a:xfrm>
          <a:solidFill>
            <a:srgbClr val="009639">
              <a:alpha val="80000"/>
            </a:srgbClr>
          </a:solidFill>
        </p:spPr>
        <p:txBody>
          <a:bodyPr lIns="256032" tIns="182880" rIns="255600" bIns="0" anchor="t">
            <a:noAutofit/>
          </a:bodyPr>
          <a:lstStyle>
            <a:lvl1pPr algn="l">
              <a:defRPr sz="4000" b="1" baseline="0">
                <a:solidFill>
                  <a:schemeClr val="bg1"/>
                </a:solidFill>
              </a:defRPr>
            </a:lvl1pPr>
          </a:lstStyle>
          <a:p>
            <a:r>
              <a:rPr lang="nb-NO" dirty="0" smtClean="0"/>
              <a:t>Tekst</a:t>
            </a:r>
            <a:endParaRPr lang="nb-NO" dirty="0"/>
          </a:p>
        </p:txBody>
      </p:sp>
      <p:sp>
        <p:nvSpPr>
          <p:cNvPr id="7" name="Content Placeholder 2"/>
          <p:cNvSpPr>
            <a:spLocks noGrp="1"/>
          </p:cNvSpPr>
          <p:nvPr>
            <p:ph sz="quarter" idx="14"/>
          </p:nvPr>
        </p:nvSpPr>
        <p:spPr>
          <a:xfrm>
            <a:off x="4878475" y="1345751"/>
            <a:ext cx="3545622" cy="3108961"/>
          </a:xfrm>
        </p:spPr>
        <p:txBody>
          <a:bodyPr anchor="t">
            <a:normAutofit/>
          </a:bodyPr>
          <a:lstStyle>
            <a:lvl1pPr marL="274320" indent="-274320">
              <a:buClr>
                <a:schemeClr val="bg1"/>
              </a:buClr>
              <a:buFont typeface="Arial" pitchFamily="34" charset="0"/>
              <a:buChar char="•"/>
              <a:defRPr sz="2200" i="1">
                <a:solidFill>
                  <a:schemeClr val="bg1"/>
                </a:solidFill>
                <a:latin typeface="+mj-lt"/>
              </a:defRPr>
            </a:lvl1pPr>
            <a:lvl2pPr marL="548640" indent="-274320">
              <a:buClr>
                <a:schemeClr val="bg1"/>
              </a:buClr>
              <a:buFont typeface="Arial" pitchFamily="34" charset="0"/>
              <a:buChar char="•"/>
              <a:defRPr sz="2200" i="1" baseline="0">
                <a:solidFill>
                  <a:schemeClr val="bg1"/>
                </a:solidFill>
                <a:latin typeface="+mj-lt"/>
              </a:defRPr>
            </a:lvl2pPr>
            <a:lvl3pPr marL="822960" indent="-274320">
              <a:buClr>
                <a:schemeClr val="bg1"/>
              </a:buClr>
              <a:buFont typeface="Arial" pitchFamily="34" charset="0"/>
              <a:buChar char="•"/>
              <a:defRPr sz="2200" i="1">
                <a:solidFill>
                  <a:schemeClr val="bg1"/>
                </a:solidFill>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spTree>
    <p:extLst>
      <p:ext uri="{BB962C8B-B14F-4D97-AF65-F5344CB8AC3E}">
        <p14:creationId xmlns:p14="http://schemas.microsoft.com/office/powerpoint/2010/main" val="257579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foto">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9144000" cy="5143500"/>
          </a:xfrm>
        </p:spPr>
        <p:txBody>
          <a:bodyPr lIns="0" tIns="0" rIns="0" bIns="0" anchor="t" anchorCtr="0">
            <a:norm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302378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ningsbilde">
    <p:spTree>
      <p:nvGrpSpPr>
        <p:cNvPr id="1" name=""/>
        <p:cNvGrpSpPr/>
        <p:nvPr/>
      </p:nvGrpSpPr>
      <p:grpSpPr>
        <a:xfrm>
          <a:off x="0" y="0"/>
          <a:ext cx="0" cy="0"/>
          <a:chOff x="0" y="0"/>
          <a:chExt cx="0" cy="0"/>
        </a:xfrm>
      </p:grpSpPr>
      <p:sp>
        <p:nvSpPr>
          <p:cNvPr id="8" name="Rectangle 7"/>
          <p:cNvSpPr/>
          <p:nvPr userDrawn="1"/>
        </p:nvSpPr>
        <p:spPr>
          <a:xfrm>
            <a:off x="239416" y="235458"/>
            <a:ext cx="8665168" cy="4672584"/>
          </a:xfrm>
          <a:prstGeom prst="rect">
            <a:avLst/>
          </a:prstGeom>
          <a:solidFill>
            <a:srgbClr val="009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6" name="Picture Placeholder 3"/>
          <p:cNvPicPr>
            <a:picLocks noChangeAspect="1"/>
          </p:cNvPicPr>
          <p:nvPr userDrawn="1"/>
        </p:nvPicPr>
        <p:blipFill>
          <a:blip r:embed="rId2">
            <a:extLst>
              <a:ext uri="{28A0092B-C50C-407E-A947-70E740481C1C}">
                <a14:useLocalDpi xmlns:a14="http://schemas.microsoft.com/office/drawing/2010/main" val="0"/>
              </a:ext>
            </a:extLst>
          </a:blip>
          <a:srcRect l="2685" r="2685"/>
          <a:stretch>
            <a:fillRect/>
          </a:stretch>
        </p:blipFill>
        <p:spPr>
          <a:xfrm>
            <a:off x="236072" y="1616980"/>
            <a:ext cx="8907928" cy="954770"/>
          </a:xfrm>
          <a:prstGeom prst="rect">
            <a:avLst/>
          </a:prstGeom>
        </p:spPr>
      </p:pic>
      <p:sp>
        <p:nvSpPr>
          <p:cNvPr id="7" name="Content Placeholder 2"/>
          <p:cNvSpPr>
            <a:spLocks noGrp="1"/>
          </p:cNvSpPr>
          <p:nvPr>
            <p:ph sz="quarter" idx="13"/>
          </p:nvPr>
        </p:nvSpPr>
        <p:spPr>
          <a:xfrm>
            <a:off x="694298" y="3198020"/>
            <a:ext cx="7611502" cy="1650206"/>
          </a:xfrm>
        </p:spPr>
        <p:txBody>
          <a:bodyPr anchor="ctr">
            <a:normAutofit/>
          </a:bodyPr>
          <a:lstStyle>
            <a:lvl1pPr marL="0" indent="0">
              <a:buClr>
                <a:schemeClr val="accent4"/>
              </a:buClr>
              <a:buFont typeface="Arial" pitchFamily="34" charset="0"/>
              <a:buNone/>
              <a:defRPr sz="2200">
                <a:solidFill>
                  <a:schemeClr val="bg1"/>
                </a:solidFill>
                <a:latin typeface="+mj-lt"/>
              </a:defRPr>
            </a:lvl1pPr>
            <a:lvl2pPr marL="274320" indent="0">
              <a:buClr>
                <a:schemeClr val="accent4"/>
              </a:buClr>
              <a:buFont typeface="Arial" pitchFamily="34" charset="0"/>
              <a:buNone/>
              <a:defRPr sz="2200">
                <a:solidFill>
                  <a:schemeClr val="bg1"/>
                </a:solidFill>
                <a:latin typeface="+mj-lt"/>
              </a:defRPr>
            </a:lvl2pPr>
            <a:lvl3pPr marL="548640" indent="0">
              <a:buClr>
                <a:schemeClr val="accent4"/>
              </a:buClr>
              <a:buFont typeface="Arial" pitchFamily="34" charset="0"/>
              <a:buNone/>
              <a:defRPr sz="2200">
                <a:solidFill>
                  <a:schemeClr val="bg1"/>
                </a:solidFill>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p:txBody>
      </p:sp>
    </p:spTree>
    <p:extLst>
      <p:ext uri="{BB962C8B-B14F-4D97-AF65-F5344CB8AC3E}">
        <p14:creationId xmlns:p14="http://schemas.microsoft.com/office/powerpoint/2010/main" val="389255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lforside">
    <p:spTree>
      <p:nvGrpSpPr>
        <p:cNvPr id="1" name=""/>
        <p:cNvGrpSpPr/>
        <p:nvPr/>
      </p:nvGrpSpPr>
      <p:grpSpPr>
        <a:xfrm>
          <a:off x="0" y="0"/>
          <a:ext cx="0" cy="0"/>
          <a:chOff x="0" y="0"/>
          <a:chExt cx="0" cy="0"/>
        </a:xfrm>
      </p:grpSpPr>
      <p:sp>
        <p:nvSpPr>
          <p:cNvPr id="15" name="Title 1"/>
          <p:cNvSpPr>
            <a:spLocks noGrp="1"/>
          </p:cNvSpPr>
          <p:nvPr>
            <p:ph type="ctrTitle"/>
          </p:nvPr>
        </p:nvSpPr>
        <p:spPr>
          <a:xfrm>
            <a:off x="681036" y="1015497"/>
            <a:ext cx="7772400" cy="523156"/>
          </a:xfrm>
        </p:spPr>
        <p:txBody>
          <a:bodyPr tIns="0" bIns="0">
            <a:noAutofit/>
          </a:bodyPr>
          <a:lstStyle>
            <a:lvl1pPr algn="l">
              <a:defRPr sz="3000" b="1">
                <a:solidFill>
                  <a:srgbClr val="009639"/>
                </a:solidFill>
                <a:latin typeface="Open Sans"/>
                <a:cs typeface="Open Sans"/>
              </a:defRPr>
            </a:lvl1pPr>
          </a:lstStyle>
          <a:p>
            <a:r>
              <a:rPr lang="nb-NO" dirty="0" smtClean="0"/>
              <a:t>Klikk for å redigere tittelstil</a:t>
            </a:r>
            <a:endParaRPr lang="nb-NO" dirty="0"/>
          </a:p>
        </p:txBody>
      </p:sp>
      <p:sp>
        <p:nvSpPr>
          <p:cNvPr id="16" name="Subtitle 2"/>
          <p:cNvSpPr>
            <a:spLocks noGrp="1"/>
          </p:cNvSpPr>
          <p:nvPr>
            <p:ph type="subTitle" idx="1" hasCustomPrompt="1"/>
          </p:nvPr>
        </p:nvSpPr>
        <p:spPr>
          <a:xfrm>
            <a:off x="681036" y="1538653"/>
            <a:ext cx="7772400" cy="512388"/>
          </a:xfrm>
        </p:spPr>
        <p:txBody>
          <a:bodyPr tIns="0" bIns="0">
            <a:noAutofit/>
          </a:bodyPr>
          <a:lstStyle>
            <a:lvl1pPr marL="457200" indent="-457200" algn="l">
              <a:spcBef>
                <a:spcPts val="0"/>
              </a:spcBef>
              <a:buClr>
                <a:srgbClr val="009639"/>
              </a:buClr>
              <a:buFont typeface="Arial" panose="020B0604020202020204" pitchFamily="34" charset="0"/>
              <a:buChar char="•"/>
              <a:defRPr sz="2600" b="0">
                <a:solidFill>
                  <a:srgbClr val="333F48"/>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redigere tekststiler i malen</a:t>
            </a:r>
          </a:p>
        </p:txBody>
      </p:sp>
      <p:sp>
        <p:nvSpPr>
          <p:cNvPr id="8" name="Rectangle 7"/>
          <p:cNvSpPr/>
          <p:nvPr userDrawn="1"/>
        </p:nvSpPr>
        <p:spPr>
          <a:xfrm>
            <a:off x="-9526" y="4200526"/>
            <a:ext cx="9153525" cy="975658"/>
          </a:xfrm>
          <a:prstGeom prst="rect">
            <a:avLst/>
          </a:prstGeom>
          <a:solidFill>
            <a:srgbClr val="009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rgbClr val="009639"/>
              </a:solidFill>
            </a:endParaRPr>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55"/>
          <a:stretch/>
        </p:blipFill>
        <p:spPr bwMode="auto">
          <a:xfrm>
            <a:off x="-9526" y="4294076"/>
            <a:ext cx="9153525" cy="76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81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239416" y="738740"/>
            <a:ext cx="8665168" cy="4179887"/>
          </a:xfrm>
        </p:spPr>
        <p:txBody>
          <a:bodyPr anchor="ctr"/>
          <a:lstStyle>
            <a:lvl1pPr marL="0" indent="0" algn="ctr">
              <a:buNone/>
              <a:defRPr/>
            </a:lvl1pPr>
          </a:lstStyle>
          <a:p>
            <a:r>
              <a:rPr lang="en-US" smtClean="0"/>
              <a:t>Click icon to add picture</a:t>
            </a:r>
            <a:endParaRPr lang="en-US" dirty="0"/>
          </a:p>
        </p:txBody>
      </p:sp>
      <p:sp>
        <p:nvSpPr>
          <p:cNvPr id="2" name="Title 1"/>
          <p:cNvSpPr>
            <a:spLocks noGrp="1"/>
          </p:cNvSpPr>
          <p:nvPr>
            <p:ph type="ctrTitle"/>
          </p:nvPr>
        </p:nvSpPr>
        <p:spPr>
          <a:xfrm>
            <a:off x="240329" y="738740"/>
            <a:ext cx="8668512" cy="4178808"/>
          </a:xfrm>
          <a:solidFill>
            <a:srgbClr val="009639">
              <a:alpha val="80000"/>
            </a:srgbClr>
          </a:solidFill>
        </p:spPr>
        <p:txBody>
          <a:bodyPr lIns="685800" tIns="502920" rIns="457200" bIns="1828800" anchor="t" anchorCtr="0">
            <a:noAutofit/>
          </a:bodyPr>
          <a:lstStyle>
            <a:lvl1pPr algn="l">
              <a:defRPr sz="3800" b="1">
                <a:solidFill>
                  <a:schemeClr val="bg1"/>
                </a:solidFill>
                <a:latin typeface="Open Sans"/>
                <a:cs typeface="Open Sans"/>
              </a:defRPr>
            </a:lvl1pPr>
          </a:lstStyle>
          <a:p>
            <a:r>
              <a:rPr lang="nb-NO" dirty="0" smtClean="0"/>
              <a:t>Klikk for å redigere tittelstil</a:t>
            </a:r>
            <a:endParaRPr lang="nb-NO" dirty="0"/>
          </a:p>
        </p:txBody>
      </p:sp>
      <p:sp>
        <p:nvSpPr>
          <p:cNvPr id="3" name="Subtitle 2"/>
          <p:cNvSpPr>
            <a:spLocks noGrp="1"/>
          </p:cNvSpPr>
          <p:nvPr>
            <p:ph type="subTitle" idx="1" hasCustomPrompt="1"/>
          </p:nvPr>
        </p:nvSpPr>
        <p:spPr>
          <a:xfrm>
            <a:off x="930081" y="1840232"/>
            <a:ext cx="6400800" cy="914400"/>
          </a:xfrm>
        </p:spPr>
        <p:txBody>
          <a:bodyPr lIns="0" tIns="0" rIns="0" bIns="0">
            <a:noAutofit/>
          </a:bodyPr>
          <a:lstStyle>
            <a:lvl1pPr marL="0" indent="0" algn="l">
              <a:spcBef>
                <a:spcPts val="0"/>
              </a:spcBef>
              <a:buNone/>
              <a:defRPr sz="26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redigere tekststiler i malen</a:t>
            </a:r>
          </a:p>
        </p:txBody>
      </p:sp>
      <p:pic>
        <p:nvPicPr>
          <p:cNvPr id="13" name="Picture 12"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09" y="198837"/>
            <a:ext cx="1236452" cy="386391"/>
          </a:xfrm>
          <a:prstGeom prst="rect">
            <a:avLst/>
          </a:prstGeom>
        </p:spPr>
      </p:pic>
    </p:spTree>
    <p:extLst>
      <p:ext uri="{BB962C8B-B14F-4D97-AF65-F5344CB8AC3E}">
        <p14:creationId xmlns:p14="http://schemas.microsoft.com/office/powerpoint/2010/main" val="85175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239416" y="738740"/>
            <a:ext cx="8665168" cy="4179887"/>
          </a:xfrm>
        </p:spPr>
        <p:txBody>
          <a:bodyPr anchor="ctr"/>
          <a:lstStyle>
            <a:lvl1pPr marL="0" indent="0" algn="ctr">
              <a:buNone/>
              <a:defRPr/>
            </a:lvl1pPr>
          </a:lstStyle>
          <a:p>
            <a:r>
              <a:rPr lang="en-US" smtClean="0"/>
              <a:t>Click icon to add picture</a:t>
            </a:r>
            <a:endParaRPr lang="en-US" dirty="0"/>
          </a:p>
        </p:txBody>
      </p:sp>
      <p:sp>
        <p:nvSpPr>
          <p:cNvPr id="2" name="Title 1"/>
          <p:cNvSpPr>
            <a:spLocks noGrp="1"/>
          </p:cNvSpPr>
          <p:nvPr>
            <p:ph type="ctrTitle"/>
          </p:nvPr>
        </p:nvSpPr>
        <p:spPr>
          <a:xfrm>
            <a:off x="239416" y="738740"/>
            <a:ext cx="8668512" cy="4178808"/>
          </a:xfrm>
          <a:solidFill>
            <a:srgbClr val="009639">
              <a:alpha val="80000"/>
            </a:srgbClr>
          </a:solidFill>
        </p:spPr>
        <p:txBody>
          <a:bodyPr lIns="685800" tIns="502920" rIns="457200" bIns="1828800" anchor="t" anchorCtr="0">
            <a:noAutofit/>
          </a:bodyPr>
          <a:lstStyle>
            <a:lvl1pPr algn="l">
              <a:defRPr sz="3800" b="1">
                <a:solidFill>
                  <a:schemeClr val="bg1"/>
                </a:solidFill>
                <a:latin typeface="Open Sans"/>
                <a:cs typeface="Open Sans"/>
              </a:defRPr>
            </a:lvl1pPr>
          </a:lstStyle>
          <a:p>
            <a:r>
              <a:rPr lang="nb-NO" dirty="0" smtClean="0"/>
              <a:t>Klikk for å redigere tittelstil</a:t>
            </a:r>
            <a:endParaRPr lang="nb-NO" dirty="0"/>
          </a:p>
        </p:txBody>
      </p:sp>
      <p:sp>
        <p:nvSpPr>
          <p:cNvPr id="3" name="Subtitle 2"/>
          <p:cNvSpPr>
            <a:spLocks noGrp="1"/>
          </p:cNvSpPr>
          <p:nvPr>
            <p:ph type="subTitle" idx="1" hasCustomPrompt="1"/>
          </p:nvPr>
        </p:nvSpPr>
        <p:spPr>
          <a:xfrm>
            <a:off x="930081" y="1840232"/>
            <a:ext cx="6400800" cy="914400"/>
          </a:xfrm>
        </p:spPr>
        <p:txBody>
          <a:bodyPr lIns="0" tIns="0" rIns="0" bIns="0">
            <a:noAutofit/>
          </a:bodyPr>
          <a:lstStyle>
            <a:lvl1pPr marL="457200" indent="-457200" algn="l">
              <a:spcBef>
                <a:spcPts val="0"/>
              </a:spcBef>
              <a:buClr>
                <a:schemeClr val="bg1"/>
              </a:buClr>
              <a:buFont typeface="Arial" panose="020B0604020202020204" pitchFamily="34" charset="0"/>
              <a:buChar char="•"/>
              <a:defRPr sz="26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redigere tekststiler i malen</a:t>
            </a:r>
          </a:p>
        </p:txBody>
      </p:sp>
      <p:pic>
        <p:nvPicPr>
          <p:cNvPr id="3074" name="Picture 2" descr="\\NAFIL01\Brukere$\a4419\Downloads\Nittedal-Kommune-Payoff-RGB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416" y="188790"/>
            <a:ext cx="2283867" cy="419090"/>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5"/>
          <p:cNvSpPr>
            <a:spLocks noGrp="1"/>
          </p:cNvSpPr>
          <p:nvPr>
            <p:ph type="pic" sz="quarter" idx="16"/>
          </p:nvPr>
        </p:nvSpPr>
        <p:spPr>
          <a:xfrm>
            <a:off x="7683796" y="738740"/>
            <a:ext cx="1220788" cy="4179887"/>
          </a:xfrm>
        </p:spPr>
        <p:txBody>
          <a:bodyPr anchor="ctr">
            <a:noAutofit/>
          </a:bodyPr>
          <a:lstStyle>
            <a:lvl1pPr marL="0" indent="0" algn="ctr">
              <a:buNone/>
              <a:defRPr>
                <a:solidFill>
                  <a:srgbClr val="FFFFFF"/>
                </a:solidFill>
              </a:defRPr>
            </a:lvl1pPr>
          </a:lstStyle>
          <a:p>
            <a:r>
              <a:rPr lang="en-US" smtClean="0"/>
              <a:t>Click icon to add picture</a:t>
            </a:r>
            <a:endParaRPr lang="nb-NO" dirty="0"/>
          </a:p>
        </p:txBody>
      </p:sp>
    </p:spTree>
    <p:extLst>
      <p:ext uri="{BB962C8B-B14F-4D97-AF65-F5344CB8AC3E}">
        <p14:creationId xmlns:p14="http://schemas.microsoft.com/office/powerpoint/2010/main" val="169819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lternativ forside - barn">
    <p:spTree>
      <p:nvGrpSpPr>
        <p:cNvPr id="1" name=""/>
        <p:cNvGrpSpPr/>
        <p:nvPr/>
      </p:nvGrpSpPr>
      <p:grpSpPr>
        <a:xfrm>
          <a:off x="0" y="0"/>
          <a:ext cx="0" cy="0"/>
          <a:chOff x="0" y="0"/>
          <a:chExt cx="0" cy="0"/>
        </a:xfrm>
      </p:grpSpPr>
      <p:sp>
        <p:nvSpPr>
          <p:cNvPr id="4" name="Rectangle 3"/>
          <p:cNvSpPr/>
          <p:nvPr userDrawn="1"/>
        </p:nvSpPr>
        <p:spPr>
          <a:xfrm>
            <a:off x="239418" y="738740"/>
            <a:ext cx="8668047" cy="4178808"/>
          </a:xfrm>
          <a:prstGeom prst="rect">
            <a:avLst/>
          </a:prstGeom>
          <a:solidFill>
            <a:srgbClr val="0096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 name="Title 1"/>
          <p:cNvSpPr>
            <a:spLocks noGrp="1"/>
          </p:cNvSpPr>
          <p:nvPr>
            <p:ph type="ctrTitle"/>
          </p:nvPr>
        </p:nvSpPr>
        <p:spPr>
          <a:xfrm>
            <a:off x="229480" y="738740"/>
            <a:ext cx="8668512" cy="4178808"/>
          </a:xfrm>
          <a:noFill/>
        </p:spPr>
        <p:txBody>
          <a:bodyPr lIns="685800" tIns="502920" rIns="457200" bIns="1828800" anchor="t" anchorCtr="0">
            <a:noAutofit/>
          </a:bodyPr>
          <a:lstStyle>
            <a:lvl1pPr algn="l">
              <a:defRPr sz="2850" b="1">
                <a:solidFill>
                  <a:schemeClr val="bg1"/>
                </a:solidFill>
                <a:latin typeface="Open Sans"/>
                <a:cs typeface="Open Sans"/>
              </a:defRPr>
            </a:lvl1pPr>
          </a:lstStyle>
          <a:p>
            <a:r>
              <a:rPr lang="nb-NO" dirty="0" smtClean="0"/>
              <a:t>Klikk for å redigere tittelstil</a:t>
            </a:r>
            <a:endParaRPr lang="nb-NO" dirty="0"/>
          </a:p>
        </p:txBody>
      </p:sp>
      <p:sp>
        <p:nvSpPr>
          <p:cNvPr id="3" name="Subtitle 2"/>
          <p:cNvSpPr>
            <a:spLocks noGrp="1"/>
          </p:cNvSpPr>
          <p:nvPr>
            <p:ph type="subTitle" idx="1" hasCustomPrompt="1"/>
          </p:nvPr>
        </p:nvSpPr>
        <p:spPr>
          <a:xfrm>
            <a:off x="930081" y="1840233"/>
            <a:ext cx="6400800" cy="914400"/>
          </a:xfrm>
        </p:spPr>
        <p:txBody>
          <a:bodyPr lIns="0" tIns="0" rIns="0" bIns="0">
            <a:noAutofit/>
          </a:bodyPr>
          <a:lstStyle>
            <a:lvl1pPr marL="0" indent="0" algn="l">
              <a:spcBef>
                <a:spcPts val="0"/>
              </a:spcBef>
              <a:buNone/>
              <a:defRPr sz="1950">
                <a:solidFill>
                  <a:schemeClr val="bg1"/>
                </a:solidFill>
                <a:latin typeface="Open Sans"/>
                <a:cs typeface="Open San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nb-NO" dirty="0" smtClean="0"/>
              <a:t>Klikk for å redigere tekststiler i malen</a:t>
            </a:r>
          </a:p>
        </p:txBody>
      </p:sp>
      <p:pic>
        <p:nvPicPr>
          <p:cNvPr id="13" name="Picture 12"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709" y="198838"/>
            <a:ext cx="1236452" cy="386391"/>
          </a:xfrm>
          <a:prstGeom prst="rect">
            <a:avLst/>
          </a:prstGeom>
        </p:spPr>
      </p:pic>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046268"/>
            <a:ext cx="8907463" cy="157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22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 deler">
    <p:spTree>
      <p:nvGrpSpPr>
        <p:cNvPr id="1" name=""/>
        <p:cNvGrpSpPr/>
        <p:nvPr/>
      </p:nvGrpSpPr>
      <p:grpSpPr>
        <a:xfrm>
          <a:off x="0" y="0"/>
          <a:ext cx="0" cy="0"/>
          <a:chOff x="0" y="0"/>
          <a:chExt cx="0" cy="0"/>
        </a:xfrm>
      </p:grpSpPr>
      <p:sp>
        <p:nvSpPr>
          <p:cNvPr id="13" name="Title 1"/>
          <p:cNvSpPr>
            <a:spLocks noGrp="1"/>
          </p:cNvSpPr>
          <p:nvPr>
            <p:ph type="title"/>
          </p:nvPr>
        </p:nvSpPr>
        <p:spPr>
          <a:xfrm>
            <a:off x="444175" y="314542"/>
            <a:ext cx="7715088" cy="521312"/>
          </a:xfrm>
        </p:spPr>
        <p:txBody>
          <a:bodyPr lIns="0" tIns="0" rIns="0" bIns="0">
            <a:noAutofit/>
          </a:bodyPr>
          <a:lstStyle>
            <a:lvl1pPr algn="l">
              <a:defRPr sz="3000">
                <a:solidFill>
                  <a:srgbClr val="009639"/>
                </a:solidFill>
              </a:defRPr>
            </a:lvl1pPr>
          </a:lstStyle>
          <a:p>
            <a:r>
              <a:rPr lang="nb-NO" dirty="0" smtClean="0"/>
              <a:t>Klikk for å redigere tittelstil</a:t>
            </a:r>
            <a:endParaRPr lang="nb-NO" dirty="0"/>
          </a:p>
        </p:txBody>
      </p:sp>
      <p:sp>
        <p:nvSpPr>
          <p:cNvPr id="9" name="Content Placeholder 2"/>
          <p:cNvSpPr>
            <a:spLocks noGrp="1"/>
          </p:cNvSpPr>
          <p:nvPr>
            <p:ph sz="quarter" idx="11"/>
          </p:nvPr>
        </p:nvSpPr>
        <p:spPr>
          <a:xfrm>
            <a:off x="459833" y="1045030"/>
            <a:ext cx="3584342" cy="3727938"/>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sp>
        <p:nvSpPr>
          <p:cNvPr id="11" name="Content Placeholder 2"/>
          <p:cNvSpPr>
            <a:spLocks noGrp="1"/>
          </p:cNvSpPr>
          <p:nvPr>
            <p:ph sz="quarter" idx="12"/>
          </p:nvPr>
        </p:nvSpPr>
        <p:spPr>
          <a:xfrm>
            <a:off x="4571999" y="1045030"/>
            <a:ext cx="3587263" cy="3727938"/>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100629" y="2149984"/>
            <a:ext cx="5143502" cy="84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67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deler med overskrift">
    <p:spTree>
      <p:nvGrpSpPr>
        <p:cNvPr id="1" name=""/>
        <p:cNvGrpSpPr/>
        <p:nvPr/>
      </p:nvGrpSpPr>
      <p:grpSpPr>
        <a:xfrm>
          <a:off x="0" y="0"/>
          <a:ext cx="0" cy="0"/>
          <a:chOff x="0" y="0"/>
          <a:chExt cx="0" cy="0"/>
        </a:xfrm>
      </p:grpSpPr>
      <p:sp>
        <p:nvSpPr>
          <p:cNvPr id="13" name="Text Placeholder 2"/>
          <p:cNvSpPr>
            <a:spLocks noGrp="1"/>
          </p:cNvSpPr>
          <p:nvPr>
            <p:ph type="body" idx="10"/>
          </p:nvPr>
        </p:nvSpPr>
        <p:spPr>
          <a:xfrm>
            <a:off x="444175" y="1080714"/>
            <a:ext cx="3600000" cy="457200"/>
          </a:xfrm>
        </p:spPr>
        <p:txBody>
          <a:bodyPr lIns="0" tIns="0" rIns="0" bIns="0" anchor="t">
            <a:no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15" name="Text Placeholder 2"/>
          <p:cNvSpPr>
            <a:spLocks noGrp="1"/>
          </p:cNvSpPr>
          <p:nvPr>
            <p:ph type="body" idx="12"/>
          </p:nvPr>
        </p:nvSpPr>
        <p:spPr>
          <a:xfrm>
            <a:off x="4559788" y="1080714"/>
            <a:ext cx="3600000" cy="457200"/>
          </a:xfrm>
        </p:spPr>
        <p:txBody>
          <a:bodyPr lIns="0" tIns="0" rIns="0" bIns="0" anchor="t">
            <a:no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21" name="Title 1"/>
          <p:cNvSpPr>
            <a:spLocks noGrp="1"/>
          </p:cNvSpPr>
          <p:nvPr>
            <p:ph type="title"/>
          </p:nvPr>
        </p:nvSpPr>
        <p:spPr>
          <a:xfrm>
            <a:off x="444175" y="314542"/>
            <a:ext cx="7715614" cy="521312"/>
          </a:xfrm>
        </p:spPr>
        <p:txBody>
          <a:bodyPr lIns="0" tIns="0" rIns="0" bIns="0">
            <a:noAutofit/>
          </a:bodyPr>
          <a:lstStyle>
            <a:lvl1pPr algn="l">
              <a:defRPr sz="3000">
                <a:solidFill>
                  <a:srgbClr val="009639"/>
                </a:solidFill>
              </a:defRPr>
            </a:lvl1pPr>
          </a:lstStyle>
          <a:p>
            <a:r>
              <a:rPr lang="nb-NO" dirty="0" smtClean="0"/>
              <a:t>Klikk for å redigere tittelstil</a:t>
            </a:r>
            <a:endParaRPr lang="nb-NO" dirty="0"/>
          </a:p>
        </p:txBody>
      </p:sp>
      <p:sp>
        <p:nvSpPr>
          <p:cNvPr id="11" name="Content Placeholder 2"/>
          <p:cNvSpPr>
            <a:spLocks noGrp="1"/>
          </p:cNvSpPr>
          <p:nvPr>
            <p:ph sz="quarter" idx="13"/>
          </p:nvPr>
        </p:nvSpPr>
        <p:spPr>
          <a:xfrm>
            <a:off x="459833" y="1537914"/>
            <a:ext cx="3584342" cy="3235054"/>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sp>
        <p:nvSpPr>
          <p:cNvPr id="16" name="Content Placeholder 2"/>
          <p:cNvSpPr>
            <a:spLocks noGrp="1"/>
          </p:cNvSpPr>
          <p:nvPr>
            <p:ph sz="quarter" idx="14"/>
          </p:nvPr>
        </p:nvSpPr>
        <p:spPr>
          <a:xfrm>
            <a:off x="4571999" y="1537914"/>
            <a:ext cx="3587263" cy="3235054"/>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pic>
        <p:nvPicPr>
          <p:cNvPr id="1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100629" y="2149984"/>
            <a:ext cx="5143502" cy="84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05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telforside ">
    <p:spTree>
      <p:nvGrpSpPr>
        <p:cNvPr id="1" name=""/>
        <p:cNvGrpSpPr/>
        <p:nvPr/>
      </p:nvGrpSpPr>
      <p:grpSpPr>
        <a:xfrm>
          <a:off x="0" y="0"/>
          <a:ext cx="0" cy="0"/>
          <a:chOff x="0" y="0"/>
          <a:chExt cx="0" cy="0"/>
        </a:xfrm>
      </p:grpSpPr>
      <p:sp>
        <p:nvSpPr>
          <p:cNvPr id="4" name="Rectangle 3"/>
          <p:cNvSpPr/>
          <p:nvPr userDrawn="1"/>
        </p:nvSpPr>
        <p:spPr>
          <a:xfrm>
            <a:off x="239416" y="738740"/>
            <a:ext cx="8668047" cy="4178808"/>
          </a:xfrm>
          <a:prstGeom prst="rect">
            <a:avLst/>
          </a:prstGeom>
          <a:solidFill>
            <a:srgbClr val="0096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ctrTitle" hasCustomPrompt="1"/>
          </p:nvPr>
        </p:nvSpPr>
        <p:spPr>
          <a:xfrm>
            <a:off x="229480" y="738740"/>
            <a:ext cx="8668512" cy="4178808"/>
          </a:xfrm>
          <a:noFill/>
        </p:spPr>
        <p:txBody>
          <a:bodyPr lIns="685800" tIns="502920" rIns="457200" bIns="1828800" anchor="t" anchorCtr="0">
            <a:noAutofit/>
          </a:bodyPr>
          <a:lstStyle>
            <a:lvl1pPr algn="l">
              <a:defRPr sz="3800" b="1">
                <a:solidFill>
                  <a:schemeClr val="bg1"/>
                </a:solidFill>
                <a:latin typeface="Open Sans"/>
                <a:cs typeface="Open Sans"/>
              </a:defRPr>
            </a:lvl1pPr>
          </a:lstStyle>
          <a:p>
            <a:pPr lvl="0"/>
            <a:r>
              <a:rPr lang="nb-NO" dirty="0" smtClean="0"/>
              <a:t>Klikk for å redigere </a:t>
            </a:r>
            <a:r>
              <a:rPr lang="nb-NO" dirty="0" err="1" smtClean="0"/>
              <a:t>titel</a:t>
            </a:r>
            <a:endParaRPr lang="nb-NO" dirty="0" smtClean="0"/>
          </a:p>
        </p:txBody>
      </p:sp>
      <p:sp>
        <p:nvSpPr>
          <p:cNvPr id="3" name="Subtitle 2"/>
          <p:cNvSpPr>
            <a:spLocks noGrp="1"/>
          </p:cNvSpPr>
          <p:nvPr>
            <p:ph type="subTitle" idx="1" hasCustomPrompt="1"/>
          </p:nvPr>
        </p:nvSpPr>
        <p:spPr>
          <a:xfrm>
            <a:off x="930081" y="1840233"/>
            <a:ext cx="6400800" cy="914400"/>
          </a:xfrm>
        </p:spPr>
        <p:txBody>
          <a:bodyPr lIns="0" tIns="0" rIns="0" bIns="0">
            <a:noAutofit/>
          </a:bodyPr>
          <a:lstStyle>
            <a:lvl1pPr marL="0" indent="0" algn="l">
              <a:spcBef>
                <a:spcPts val="0"/>
              </a:spcBef>
              <a:buNone/>
              <a:defRPr sz="26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redigere tekststiler i malen</a:t>
            </a:r>
          </a:p>
        </p:txBody>
      </p:sp>
      <p:pic>
        <p:nvPicPr>
          <p:cNvPr id="13" name="Picture 12"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09" y="198837"/>
            <a:ext cx="1236452" cy="386391"/>
          </a:xfrm>
          <a:prstGeom prst="rect">
            <a:avLst/>
          </a:prstGeom>
        </p:spPr>
      </p:pic>
      <p:pic>
        <p:nvPicPr>
          <p:cNvPr id="7" name="Picture Placeholder 3"/>
          <p:cNvPicPr>
            <a:picLocks noChangeAspect="1"/>
          </p:cNvPicPr>
          <p:nvPr userDrawn="1"/>
        </p:nvPicPr>
        <p:blipFill>
          <a:blip r:embed="rId3">
            <a:extLst>
              <a:ext uri="{28A0092B-C50C-407E-A947-70E740481C1C}">
                <a14:useLocalDpi xmlns:a14="http://schemas.microsoft.com/office/drawing/2010/main" val="0"/>
              </a:ext>
            </a:extLst>
          </a:blip>
          <a:srcRect l="3928" r="3928"/>
          <a:stretch>
            <a:fillRect/>
          </a:stretch>
        </p:blipFill>
        <p:spPr>
          <a:xfrm>
            <a:off x="239881" y="3648075"/>
            <a:ext cx="8668047" cy="954088"/>
          </a:xfrm>
          <a:prstGeom prst="rect">
            <a:avLst/>
          </a:prstGeom>
        </p:spPr>
      </p:pic>
    </p:spTree>
    <p:extLst>
      <p:ext uri="{BB962C8B-B14F-4D97-AF65-F5344CB8AC3E}">
        <p14:creationId xmlns:p14="http://schemas.microsoft.com/office/powerpoint/2010/main" val="403427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deler med tabell">
    <p:spTree>
      <p:nvGrpSpPr>
        <p:cNvPr id="1" name=""/>
        <p:cNvGrpSpPr/>
        <p:nvPr/>
      </p:nvGrpSpPr>
      <p:grpSpPr>
        <a:xfrm>
          <a:off x="0" y="0"/>
          <a:ext cx="0" cy="0"/>
          <a:chOff x="0" y="0"/>
          <a:chExt cx="0" cy="0"/>
        </a:xfrm>
      </p:grpSpPr>
      <p:sp>
        <p:nvSpPr>
          <p:cNvPr id="6" name="Title 1"/>
          <p:cNvSpPr>
            <a:spLocks noGrp="1"/>
          </p:cNvSpPr>
          <p:nvPr>
            <p:ph type="title"/>
          </p:nvPr>
        </p:nvSpPr>
        <p:spPr>
          <a:xfrm>
            <a:off x="444174" y="314542"/>
            <a:ext cx="7502611" cy="521312"/>
          </a:xfrm>
        </p:spPr>
        <p:txBody>
          <a:bodyPr lIns="0" tIns="0" rIns="0" bIns="0">
            <a:noAutofit/>
          </a:bodyPr>
          <a:lstStyle>
            <a:lvl1pPr algn="l">
              <a:defRPr sz="3000">
                <a:solidFill>
                  <a:srgbClr val="009639"/>
                </a:solidFill>
              </a:defRPr>
            </a:lvl1pPr>
          </a:lstStyle>
          <a:p>
            <a:r>
              <a:rPr lang="nb-NO" dirty="0" smtClean="0"/>
              <a:t>Klikk for å redigere tittelstil</a:t>
            </a:r>
            <a:endParaRPr lang="nb-NO" dirty="0"/>
          </a:p>
        </p:txBody>
      </p:sp>
      <p:sp>
        <p:nvSpPr>
          <p:cNvPr id="12" name="Table Placeholder 5"/>
          <p:cNvSpPr>
            <a:spLocks noGrp="1"/>
          </p:cNvSpPr>
          <p:nvPr>
            <p:ph type="tbl" sz="quarter" idx="14"/>
          </p:nvPr>
        </p:nvSpPr>
        <p:spPr>
          <a:xfrm>
            <a:off x="4346785" y="1024932"/>
            <a:ext cx="3600000" cy="3697793"/>
          </a:xfrm>
        </p:spPr>
        <p:txBody>
          <a:bodyPr lIns="0" tIns="0" rIns="0" bIns="0" anchor="t">
            <a:noAutofit/>
          </a:bodyPr>
          <a:lstStyle>
            <a:lvl1pPr marL="0" indent="0" algn="ctr">
              <a:buNone/>
              <a:defRPr sz="900"/>
            </a:lvl1pPr>
          </a:lstStyle>
          <a:p>
            <a:r>
              <a:rPr lang="en-US" smtClean="0"/>
              <a:t>Click icon to add table</a:t>
            </a:r>
            <a:endParaRPr lang="nb-NO" dirty="0"/>
          </a:p>
        </p:txBody>
      </p:sp>
      <p:sp>
        <p:nvSpPr>
          <p:cNvPr id="11" name="Content Placeholder 2"/>
          <p:cNvSpPr>
            <a:spLocks noGrp="1"/>
          </p:cNvSpPr>
          <p:nvPr>
            <p:ph sz="quarter" idx="13"/>
          </p:nvPr>
        </p:nvSpPr>
        <p:spPr>
          <a:xfrm>
            <a:off x="459833" y="1024933"/>
            <a:ext cx="3584342" cy="3748035"/>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pic>
        <p:nvPicPr>
          <p:cNvPr id="9"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100629" y="2149984"/>
            <a:ext cx="5143502" cy="84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5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deler m/ farge venstr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40293" y="451104"/>
            <a:ext cx="4131707" cy="4206240"/>
          </a:xfrm>
          <a:solidFill>
            <a:srgbClr val="009639"/>
          </a:solidFill>
        </p:spPr>
        <p:txBody>
          <a:bodyPr lIns="256032" tIns="182880" rIns="255600" bIns="0" anchor="ctr">
            <a:noAutofit/>
          </a:bodyPr>
          <a:lstStyle>
            <a:lvl1pPr algn="ctr">
              <a:defRPr sz="4000" b="1" baseline="0">
                <a:solidFill>
                  <a:schemeClr val="bg1"/>
                </a:solidFill>
              </a:defRPr>
            </a:lvl1pPr>
          </a:lstStyle>
          <a:p>
            <a:r>
              <a:rPr lang="nb-NO" dirty="0" smtClean="0"/>
              <a:t>Tekst</a:t>
            </a:r>
            <a:endParaRPr lang="nb-NO" dirty="0"/>
          </a:p>
        </p:txBody>
      </p:sp>
      <p:sp>
        <p:nvSpPr>
          <p:cNvPr id="5" name="Content Placeholder 2"/>
          <p:cNvSpPr>
            <a:spLocks noGrp="1"/>
          </p:cNvSpPr>
          <p:nvPr>
            <p:ph sz="quarter" idx="13"/>
          </p:nvPr>
        </p:nvSpPr>
        <p:spPr>
          <a:xfrm>
            <a:off x="4724399" y="451104"/>
            <a:ext cx="4132800" cy="4204546"/>
          </a:xfrm>
        </p:spPr>
        <p:txBody>
          <a:bodyPr anchor="ct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spTree>
    <p:extLst>
      <p:ext uri="{BB962C8B-B14F-4D97-AF65-F5344CB8AC3E}">
        <p14:creationId xmlns:p14="http://schemas.microsoft.com/office/powerpoint/2010/main" val="99073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deler m/ farge høyr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59868" y="449410"/>
            <a:ext cx="4131707" cy="4206240"/>
          </a:xfrm>
          <a:solidFill>
            <a:srgbClr val="009639"/>
          </a:solidFill>
        </p:spPr>
        <p:txBody>
          <a:bodyPr lIns="256032" tIns="182880" rIns="255600" bIns="0" anchor="ctr">
            <a:noAutofit/>
          </a:bodyPr>
          <a:lstStyle>
            <a:lvl1pPr algn="ctr">
              <a:defRPr sz="4000" b="1" baseline="0">
                <a:solidFill>
                  <a:schemeClr val="bg1"/>
                </a:solidFill>
              </a:defRPr>
            </a:lvl1pPr>
          </a:lstStyle>
          <a:p>
            <a:r>
              <a:rPr lang="nb-NO" dirty="0" smtClean="0"/>
              <a:t>Tekst</a:t>
            </a:r>
            <a:endParaRPr lang="nb-NO" dirty="0"/>
          </a:p>
        </p:txBody>
      </p:sp>
      <p:sp>
        <p:nvSpPr>
          <p:cNvPr id="5" name="Content Placeholder 2"/>
          <p:cNvSpPr>
            <a:spLocks noGrp="1"/>
          </p:cNvSpPr>
          <p:nvPr>
            <p:ph sz="quarter" idx="13"/>
          </p:nvPr>
        </p:nvSpPr>
        <p:spPr>
          <a:xfrm>
            <a:off x="380999" y="451104"/>
            <a:ext cx="4132800" cy="4204546"/>
          </a:xfrm>
        </p:spPr>
        <p:txBody>
          <a:bodyPr anchor="ct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spTree>
    <p:extLst>
      <p:ext uri="{BB962C8B-B14F-4D97-AF65-F5344CB8AC3E}">
        <p14:creationId xmlns:p14="http://schemas.microsoft.com/office/powerpoint/2010/main" val="212263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ktig poeng / Hvilebilde">
    <p:spTree>
      <p:nvGrpSpPr>
        <p:cNvPr id="1" name=""/>
        <p:cNvGrpSpPr/>
        <p:nvPr/>
      </p:nvGrpSpPr>
      <p:grpSpPr>
        <a:xfrm>
          <a:off x="0" y="0"/>
          <a:ext cx="0" cy="0"/>
          <a:chOff x="0" y="0"/>
          <a:chExt cx="0" cy="0"/>
        </a:xfrm>
      </p:grpSpPr>
      <p:sp>
        <p:nvSpPr>
          <p:cNvPr id="8" name="Rectangle 7"/>
          <p:cNvSpPr/>
          <p:nvPr userDrawn="1"/>
        </p:nvSpPr>
        <p:spPr>
          <a:xfrm>
            <a:off x="239416" y="235458"/>
            <a:ext cx="8665168" cy="4672584"/>
          </a:xfrm>
          <a:prstGeom prst="rect">
            <a:avLst/>
          </a:prstGeom>
          <a:solidFill>
            <a:srgbClr val="009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Title 1"/>
          <p:cNvSpPr>
            <a:spLocks noGrp="1"/>
          </p:cNvSpPr>
          <p:nvPr>
            <p:ph type="ctrTitle"/>
          </p:nvPr>
        </p:nvSpPr>
        <p:spPr>
          <a:xfrm>
            <a:off x="685800" y="1386673"/>
            <a:ext cx="7772400" cy="1989573"/>
          </a:xfrm>
        </p:spPr>
        <p:txBody>
          <a:bodyPr tIns="0" bIns="0">
            <a:noAutofit/>
          </a:bodyPr>
          <a:lstStyle>
            <a:lvl1pPr algn="ctr">
              <a:defRPr sz="4000" b="1">
                <a:solidFill>
                  <a:schemeClr val="bg1"/>
                </a:solidFill>
                <a:latin typeface="Open Sans"/>
                <a:cs typeface="Open Sans"/>
              </a:defRPr>
            </a:lvl1pPr>
          </a:lstStyle>
          <a:p>
            <a:r>
              <a:rPr lang="nb-NO" dirty="0" smtClean="0"/>
              <a:t>Klikk for å redigere tittelstil</a:t>
            </a:r>
            <a:endParaRPr lang="nb-NO" dirty="0"/>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55"/>
          <a:stretch/>
        </p:blipFill>
        <p:spPr bwMode="auto">
          <a:xfrm>
            <a:off x="239416" y="3983452"/>
            <a:ext cx="8665168" cy="72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81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foto m/ boks venstr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9144000" cy="5143500"/>
          </a:xfrm>
        </p:spPr>
        <p:txBody>
          <a:bodyPr lIns="0" tIns="0" rIns="0" bIns="0" anchor="t" anchorCtr="0">
            <a:normAutofit/>
          </a:bodyPr>
          <a:lstStyle>
            <a:lvl1pPr marL="0" indent="0" algn="ctr">
              <a:buNone/>
              <a:defRPr/>
            </a:lvl1pPr>
          </a:lstStyle>
          <a:p>
            <a:r>
              <a:rPr lang="en-US" smtClean="0"/>
              <a:t>Click icon to add picture</a:t>
            </a:r>
            <a:endParaRPr lang="en-US" dirty="0"/>
          </a:p>
        </p:txBody>
      </p:sp>
      <p:sp>
        <p:nvSpPr>
          <p:cNvPr id="8" name="Title 1"/>
          <p:cNvSpPr>
            <a:spLocks noGrp="1"/>
          </p:cNvSpPr>
          <p:nvPr>
            <p:ph type="ctrTitle" hasCustomPrompt="1"/>
          </p:nvPr>
        </p:nvSpPr>
        <p:spPr>
          <a:xfrm>
            <a:off x="440293" y="451104"/>
            <a:ext cx="4131707" cy="4206240"/>
          </a:xfrm>
          <a:solidFill>
            <a:srgbClr val="009639">
              <a:alpha val="80000"/>
            </a:srgbClr>
          </a:solidFill>
        </p:spPr>
        <p:txBody>
          <a:bodyPr lIns="256032" tIns="182880" rIns="255600" bIns="0" anchor="t">
            <a:noAutofit/>
          </a:bodyPr>
          <a:lstStyle>
            <a:lvl1pPr algn="l">
              <a:defRPr sz="4000" b="1" baseline="0">
                <a:solidFill>
                  <a:schemeClr val="bg1"/>
                </a:solidFill>
              </a:defRPr>
            </a:lvl1pPr>
          </a:lstStyle>
          <a:p>
            <a:r>
              <a:rPr lang="nb-NO" dirty="0" smtClean="0"/>
              <a:t>Tekst</a:t>
            </a:r>
            <a:endParaRPr lang="nb-NO" dirty="0"/>
          </a:p>
        </p:txBody>
      </p:sp>
      <p:sp>
        <p:nvSpPr>
          <p:cNvPr id="7" name="Content Placeholder 2"/>
          <p:cNvSpPr>
            <a:spLocks noGrp="1"/>
          </p:cNvSpPr>
          <p:nvPr>
            <p:ph sz="quarter" idx="14"/>
          </p:nvPr>
        </p:nvSpPr>
        <p:spPr>
          <a:xfrm>
            <a:off x="746768" y="1345750"/>
            <a:ext cx="3545622" cy="3108961"/>
          </a:xfrm>
        </p:spPr>
        <p:txBody>
          <a:bodyPr anchor="t">
            <a:normAutofit/>
          </a:bodyPr>
          <a:lstStyle>
            <a:lvl1pPr marL="274320" indent="-274320">
              <a:buClr>
                <a:schemeClr val="bg1"/>
              </a:buClr>
              <a:buFont typeface="Arial" pitchFamily="34" charset="0"/>
              <a:buChar char="•"/>
              <a:defRPr sz="2200" i="1">
                <a:solidFill>
                  <a:schemeClr val="bg1"/>
                </a:solidFill>
                <a:latin typeface="+mj-lt"/>
              </a:defRPr>
            </a:lvl1pPr>
            <a:lvl2pPr marL="548640" indent="-274320">
              <a:buClr>
                <a:schemeClr val="bg1"/>
              </a:buClr>
              <a:buFont typeface="Arial" pitchFamily="34" charset="0"/>
              <a:buChar char="•"/>
              <a:defRPr sz="2200" i="1">
                <a:solidFill>
                  <a:schemeClr val="bg1"/>
                </a:solidFill>
                <a:latin typeface="+mj-lt"/>
              </a:defRPr>
            </a:lvl2pPr>
            <a:lvl3pPr marL="822960" indent="-274320">
              <a:buClr>
                <a:schemeClr val="bg1"/>
              </a:buClr>
              <a:buFont typeface="Arial" pitchFamily="34" charset="0"/>
              <a:buChar char="•"/>
              <a:defRPr sz="2200" i="1">
                <a:solidFill>
                  <a:schemeClr val="bg1"/>
                </a:solidFill>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spTree>
    <p:extLst>
      <p:ext uri="{BB962C8B-B14F-4D97-AF65-F5344CB8AC3E}">
        <p14:creationId xmlns:p14="http://schemas.microsoft.com/office/powerpoint/2010/main" val="420882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5"/>
            <a:r>
              <a:rPr lang="en-US" dirty="0" smtClean="0"/>
              <a:t>Second level</a:t>
            </a:r>
          </a:p>
        </p:txBody>
      </p:sp>
    </p:spTree>
    <p:extLst>
      <p:ext uri="{BB962C8B-B14F-4D97-AF65-F5344CB8AC3E}">
        <p14:creationId xmlns:p14="http://schemas.microsoft.com/office/powerpoint/2010/main" val="2167841226"/>
      </p:ext>
    </p:extLst>
  </p:cSld>
  <p:clrMap bg1="lt1" tx1="dk1" bg2="lt2" tx2="dk2" accent1="accent1" accent2="accent2" accent3="accent3" accent4="accent4" accent5="accent5" accent6="accent6" hlink="hlink" folHlink="folHlink"/>
  <p:sldLayoutIdLst>
    <p:sldLayoutId id="2147483882" r:id="rId1"/>
    <p:sldLayoutId id="2147483888" r:id="rId2"/>
    <p:sldLayoutId id="2147483894" r:id="rId3"/>
    <p:sldLayoutId id="2147483850" r:id="rId4"/>
    <p:sldLayoutId id="2147483900" r:id="rId5"/>
    <p:sldLayoutId id="2147483914" r:id="rId6"/>
    <p:sldLayoutId id="2147483915" r:id="rId7"/>
    <p:sldLayoutId id="2147483866" r:id="rId8"/>
    <p:sldLayoutId id="2147483874" r:id="rId9"/>
    <p:sldLayoutId id="2147483913" r:id="rId10"/>
    <p:sldLayoutId id="2147483878" r:id="rId11"/>
    <p:sldLayoutId id="2147483916" r:id="rId12"/>
    <p:sldLayoutId id="2147483858" r:id="rId13"/>
    <p:sldLayoutId id="2147483854" r:id="rId14"/>
    <p:sldLayoutId id="2147483912" r:id="rId15"/>
    <p:sldLayoutId id="214748391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4000" b="1" kern="1200">
          <a:solidFill>
            <a:schemeClr val="tx1"/>
          </a:solidFill>
          <a:latin typeface="Open Sans"/>
          <a:ea typeface="+mj-ea"/>
          <a:cs typeface="Open Sans"/>
        </a:defRPr>
      </a:lvl1pPr>
    </p:titleStyle>
    <p:bodyStyle>
      <a:lvl1pPr marL="0" indent="-182880" algn="l" defTabSz="457200" rtl="0" eaLnBrk="1" latinLnBrk="0" hangingPunct="1">
        <a:spcBef>
          <a:spcPts val="600"/>
        </a:spcBef>
        <a:buClr>
          <a:srgbClr val="333F48"/>
        </a:buClr>
        <a:buFont typeface="Arial" pitchFamily="34" charset="0"/>
        <a:buChar char="•"/>
        <a:defRPr sz="2200" kern="1200">
          <a:solidFill>
            <a:schemeClr val="tx1"/>
          </a:solidFill>
          <a:latin typeface="+mj-lt"/>
          <a:ea typeface="+mn-ea"/>
          <a:cs typeface="Open Sans"/>
        </a:defRPr>
      </a:lvl1pPr>
      <a:lvl2pPr marL="0" indent="-182880" algn="l" defTabSz="457200" rtl="0" eaLnBrk="1" latinLnBrk="0" hangingPunct="1">
        <a:spcBef>
          <a:spcPts val="600"/>
        </a:spcBef>
        <a:buClr>
          <a:schemeClr val="tx2"/>
        </a:buClr>
        <a:buFont typeface="Arial" pitchFamily="34" charset="0"/>
        <a:buChar char="•"/>
        <a:defRPr sz="1000" kern="1200">
          <a:solidFill>
            <a:schemeClr val="tx1"/>
          </a:solidFill>
          <a:latin typeface="Open Sans"/>
          <a:ea typeface="+mn-ea"/>
          <a:cs typeface="Open Sans"/>
        </a:defRPr>
      </a:lvl2pPr>
      <a:lvl3pPr marL="0" indent="0" algn="l" defTabSz="457200" rtl="0" eaLnBrk="1" latinLnBrk="0" hangingPunct="1">
        <a:spcBef>
          <a:spcPts val="600"/>
        </a:spcBef>
        <a:buClr>
          <a:schemeClr val="tx2"/>
        </a:buClr>
        <a:buFont typeface="Arial" pitchFamily="34" charset="0"/>
        <a:buNone/>
        <a:defRPr sz="1200" kern="1200">
          <a:solidFill>
            <a:schemeClr val="tx1"/>
          </a:solidFill>
          <a:latin typeface="+mj-lt"/>
          <a:ea typeface="+mn-ea"/>
          <a:cs typeface="Open Sans"/>
        </a:defRPr>
      </a:lvl3pPr>
      <a:lvl4pPr marL="0" indent="-182880" algn="l" defTabSz="457200" rtl="0" eaLnBrk="1" latinLnBrk="0" hangingPunct="1">
        <a:spcBef>
          <a:spcPts val="600"/>
        </a:spcBef>
        <a:buClr>
          <a:schemeClr val="tx2"/>
        </a:buClr>
        <a:buFont typeface="Arial" pitchFamily="34" charset="0"/>
        <a:buChar char="•"/>
        <a:defRPr sz="1200" kern="1200">
          <a:solidFill>
            <a:schemeClr val="tx1"/>
          </a:solidFill>
          <a:latin typeface="+mj-lt"/>
          <a:ea typeface="+mn-ea"/>
          <a:cs typeface="Open Sans"/>
        </a:defRPr>
      </a:lvl4pPr>
      <a:lvl5pPr marL="0" indent="-182880" algn="l" defTabSz="457200" rtl="0" eaLnBrk="1" latinLnBrk="0" hangingPunct="1">
        <a:spcBef>
          <a:spcPts val="600"/>
        </a:spcBef>
        <a:buClr>
          <a:schemeClr val="tx2"/>
        </a:buClr>
        <a:buFont typeface="Arial" pitchFamily="34" charset="0"/>
        <a:buChar char="•"/>
        <a:defRPr sz="1200" kern="1200">
          <a:solidFill>
            <a:schemeClr val="tx1"/>
          </a:solidFill>
          <a:latin typeface="+mj-lt"/>
          <a:ea typeface="+mn-ea"/>
          <a:cs typeface="Open Sans"/>
        </a:defRPr>
      </a:lvl5pPr>
      <a:lvl6pPr marL="365760" indent="-182880" algn="l" defTabSz="457200" rtl="0" eaLnBrk="1" latinLnBrk="0" hangingPunct="1">
        <a:spcBef>
          <a:spcPct val="20000"/>
        </a:spcBef>
        <a:buClr>
          <a:srgbClr val="333F48"/>
        </a:buClr>
        <a:buFont typeface="Arial"/>
        <a:buChar char="•"/>
        <a:defRPr sz="2200" kern="1200">
          <a:solidFill>
            <a:schemeClr val="tx1"/>
          </a:solidFill>
          <a:latin typeface="+mj-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323153286"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Koble til trådløst nett</a:t>
            </a:r>
            <a:endParaRPr lang="nb-NO" dirty="0"/>
          </a:p>
        </p:txBody>
      </p:sp>
      <p:sp>
        <p:nvSpPr>
          <p:cNvPr id="3" name="Plassholder for innhold 2"/>
          <p:cNvSpPr>
            <a:spLocks noGrp="1"/>
          </p:cNvSpPr>
          <p:nvPr>
            <p:ph sz="quarter" idx="10"/>
          </p:nvPr>
        </p:nvSpPr>
        <p:spPr/>
        <p:txBody>
          <a:bodyPr/>
          <a:lstStyle/>
          <a:p>
            <a:r>
              <a:rPr lang="nb-NO" b="1" dirty="0" smtClean="0"/>
              <a:t>Ansatt i Nittedal kommune?</a:t>
            </a:r>
          </a:p>
          <a:p>
            <a:pPr marL="457200" indent="-457200">
              <a:buAutoNum type="arabicPeriod"/>
            </a:pPr>
            <a:r>
              <a:rPr lang="nb-NO" dirty="0" smtClean="0"/>
              <a:t>Velg «NK-ansatt», </a:t>
            </a:r>
          </a:p>
          <a:p>
            <a:pPr marL="457200" indent="-457200">
              <a:buAutoNum type="arabicPeriod"/>
            </a:pPr>
            <a:r>
              <a:rPr lang="nb-NO" dirty="0" smtClean="0"/>
              <a:t>Logg på med ansattnummer (a1234) og tilhørende passord</a:t>
            </a:r>
          </a:p>
          <a:p>
            <a:pPr marL="0" indent="0">
              <a:buNone/>
            </a:pPr>
            <a:endParaRPr lang="nb-NO" dirty="0"/>
          </a:p>
          <a:p>
            <a:r>
              <a:rPr lang="nb-NO" b="1" dirty="0" smtClean="0"/>
              <a:t>Ansatt i privat barnehage?</a:t>
            </a:r>
          </a:p>
          <a:p>
            <a:pPr marL="457200" indent="-457200">
              <a:buAutoNum type="arabicPeriod"/>
            </a:pPr>
            <a:r>
              <a:rPr lang="nb-NO" dirty="0" smtClean="0"/>
              <a:t>Velg «NK-Gjest»</a:t>
            </a:r>
          </a:p>
          <a:p>
            <a:pPr marL="457200" indent="-457200">
              <a:buAutoNum type="arabicPeriod"/>
            </a:pPr>
            <a:r>
              <a:rPr lang="nb-NO" dirty="0" smtClean="0"/>
              <a:t>Velg </a:t>
            </a:r>
            <a:r>
              <a:rPr lang="nb-NO" i="1" dirty="0" smtClean="0"/>
              <a:t>motta passord på SMS</a:t>
            </a:r>
          </a:p>
          <a:p>
            <a:pPr marL="457200" indent="-457200">
              <a:buAutoNum type="arabicPeriod"/>
            </a:pPr>
            <a:r>
              <a:rPr lang="nb-NO" dirty="0" smtClean="0"/>
              <a:t>Bruk mobilnummer som brukernavn og SMS-passord</a:t>
            </a:r>
            <a:endParaRPr lang="nb-NO" dirty="0"/>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2983" y="224442"/>
            <a:ext cx="1247131" cy="701511"/>
          </a:xfrm>
          <a:prstGeom prst="rect">
            <a:avLst/>
          </a:prstGeom>
        </p:spPr>
      </p:pic>
    </p:spTree>
    <p:extLst>
      <p:ext uri="{BB962C8B-B14F-4D97-AF65-F5344CB8AC3E}">
        <p14:creationId xmlns:p14="http://schemas.microsoft.com/office/powerpoint/2010/main" val="7360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Usynlige barn og unge?</a:t>
            </a:r>
          </a:p>
        </p:txBody>
      </p:sp>
      <p:pic>
        <p:nvPicPr>
          <p:cNvPr id="1026" name="Picture 2">
            <a:hlinkClick r:id="rId3"/>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3431468" y="923926"/>
            <a:ext cx="1920306"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28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Ser vi dem?</a:t>
            </a:r>
            <a:endParaRPr lang="nb-NO" dirty="0"/>
          </a:p>
        </p:txBody>
      </p:sp>
      <p:sp>
        <p:nvSpPr>
          <p:cNvPr id="3" name="Plassholder for innhold 2"/>
          <p:cNvSpPr>
            <a:spLocks noGrp="1"/>
          </p:cNvSpPr>
          <p:nvPr>
            <p:ph sz="quarter" idx="10"/>
          </p:nvPr>
        </p:nvSpPr>
        <p:spPr/>
        <p:txBody>
          <a:bodyPr>
            <a:normAutofit lnSpcReduction="10000"/>
          </a:bodyPr>
          <a:lstStyle/>
          <a:p>
            <a:pPr marL="0" indent="0">
              <a:buNone/>
            </a:pPr>
            <a:r>
              <a:rPr lang="nb-NO" sz="1800" dirty="0"/>
              <a:t>Barn/unge 0-17 år= 5.637 i Nittedal, 1.111.776 i Norge</a:t>
            </a:r>
            <a:endParaRPr lang="nb-NO" dirty="0"/>
          </a:p>
          <a:p>
            <a:pPr marL="0" indent="0">
              <a:buNone/>
            </a:pPr>
            <a:endParaRPr lang="nb-NO" dirty="0"/>
          </a:p>
          <a:p>
            <a:r>
              <a:rPr lang="nb-NO" dirty="0"/>
              <a:t>37 % har en eller begge </a:t>
            </a:r>
            <a:r>
              <a:rPr lang="nb-NO" dirty="0">
                <a:effectLst>
                  <a:outerShdw blurRad="38100" dist="38100" dir="2700000" algn="tl">
                    <a:srgbClr val="000000">
                      <a:alpha val="43137"/>
                    </a:srgbClr>
                  </a:outerShdw>
                </a:effectLst>
              </a:rPr>
              <a:t>foreldre med psykiske vansker</a:t>
            </a:r>
          </a:p>
          <a:p>
            <a:pPr lvl="1"/>
            <a:r>
              <a:rPr lang="nb-NO" dirty="0">
                <a:solidFill>
                  <a:srgbClr val="FF0000"/>
                </a:solidFill>
                <a:effectLst>
                  <a:outerShdw blurRad="38100" dist="38100" dir="2700000" algn="tl">
                    <a:srgbClr val="000000">
                      <a:alpha val="43137"/>
                    </a:srgbClr>
                  </a:outerShdw>
                </a:effectLst>
              </a:rPr>
              <a:t>Nittedal 2086 barn/unge </a:t>
            </a:r>
          </a:p>
          <a:p>
            <a:pPr lvl="2"/>
            <a:r>
              <a:rPr lang="nb-NO" dirty="0"/>
              <a:t>Av disse; 26% slik at det går ut over daglig fungering</a:t>
            </a:r>
          </a:p>
          <a:p>
            <a:pPr lvl="1"/>
            <a:r>
              <a:rPr lang="nb-NO" dirty="0">
                <a:solidFill>
                  <a:srgbClr val="FF0000"/>
                </a:solidFill>
                <a:effectLst>
                  <a:outerShdw blurRad="38100" dist="38100" dir="2700000" algn="tl">
                    <a:srgbClr val="000000">
                      <a:alpha val="43137"/>
                    </a:srgbClr>
                  </a:outerShdw>
                </a:effectLst>
              </a:rPr>
              <a:t>Nittedal: 542 barn/unge</a:t>
            </a:r>
          </a:p>
          <a:p>
            <a:endParaRPr lang="nb-NO" dirty="0"/>
          </a:p>
          <a:p>
            <a:r>
              <a:rPr lang="nb-NO" dirty="0"/>
              <a:t>Mer enn 130.000 barn (11,7%) i Norge lever i familier der en eller begge foreldrene har </a:t>
            </a:r>
            <a:r>
              <a:rPr lang="nb-NO" dirty="0">
                <a:effectLst>
                  <a:outerShdw blurRad="38100" dist="38100" dir="2700000" algn="tl">
                    <a:srgbClr val="000000">
                      <a:alpha val="43137"/>
                    </a:srgbClr>
                  </a:outerShdw>
                </a:effectLst>
              </a:rPr>
              <a:t>psykiske </a:t>
            </a:r>
            <a:r>
              <a:rPr lang="nb-NO" u="sng" dirty="0">
                <a:effectLst>
                  <a:outerShdw blurRad="38100" dist="38100" dir="2700000" algn="tl">
                    <a:srgbClr val="000000">
                      <a:alpha val="43137"/>
                    </a:srgbClr>
                  </a:outerShdw>
                </a:effectLst>
              </a:rPr>
              <a:t>lidelser</a:t>
            </a:r>
            <a:r>
              <a:rPr lang="nb-NO" dirty="0"/>
              <a:t>.</a:t>
            </a:r>
          </a:p>
          <a:p>
            <a:pPr lvl="1"/>
            <a:r>
              <a:rPr lang="nb-NO" dirty="0">
                <a:solidFill>
                  <a:srgbClr val="FF0000"/>
                </a:solidFill>
                <a:effectLst>
                  <a:outerShdw blurRad="38100" dist="38100" dir="2700000" algn="tl">
                    <a:srgbClr val="000000">
                      <a:alpha val="43137"/>
                    </a:srgbClr>
                  </a:outerShdw>
                </a:effectLst>
              </a:rPr>
              <a:t>Nittedal: 620 barn/unge</a:t>
            </a:r>
          </a:p>
          <a:p>
            <a:endParaRPr lang="nb-NO" dirty="0"/>
          </a:p>
        </p:txBody>
      </p:sp>
    </p:spTree>
    <p:extLst>
      <p:ext uri="{BB962C8B-B14F-4D97-AF65-F5344CB8AC3E}">
        <p14:creationId xmlns:p14="http://schemas.microsoft.com/office/powerpoint/2010/main" val="381896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eller disse?</a:t>
            </a:r>
            <a:endParaRPr lang="nb-NO" dirty="0"/>
          </a:p>
        </p:txBody>
      </p:sp>
      <p:sp>
        <p:nvSpPr>
          <p:cNvPr id="3" name="Plassholder for innhold 2"/>
          <p:cNvSpPr>
            <a:spLocks noGrp="1"/>
          </p:cNvSpPr>
          <p:nvPr>
            <p:ph sz="quarter" idx="10"/>
          </p:nvPr>
        </p:nvSpPr>
        <p:spPr/>
        <p:txBody>
          <a:bodyPr>
            <a:normAutofit fontScale="77500" lnSpcReduction="20000"/>
          </a:bodyPr>
          <a:lstStyle/>
          <a:p>
            <a:r>
              <a:rPr lang="nb-NO" dirty="0"/>
              <a:t>Mer enn 15.000 barn i Norge (1,3%) lever i familier der </a:t>
            </a:r>
            <a:r>
              <a:rPr lang="nb-NO" dirty="0">
                <a:effectLst>
                  <a:outerShdw blurRad="38100" dist="38100" dir="2700000" algn="tl">
                    <a:srgbClr val="000000">
                      <a:alpha val="43137"/>
                    </a:srgbClr>
                  </a:outerShdw>
                </a:effectLst>
              </a:rPr>
              <a:t>mor/far er innlagt pga. psykisk lidelse.</a:t>
            </a:r>
          </a:p>
          <a:p>
            <a:pPr lvl="1"/>
            <a:r>
              <a:rPr lang="nb-NO" dirty="0">
                <a:solidFill>
                  <a:srgbClr val="FF0000"/>
                </a:solidFill>
                <a:effectLst>
                  <a:outerShdw blurRad="38100" dist="38100" dir="2700000" algn="tl">
                    <a:srgbClr val="000000">
                      <a:alpha val="43137"/>
                    </a:srgbClr>
                  </a:outerShdw>
                </a:effectLst>
              </a:rPr>
              <a:t>Nittedal: 73 barn/unge</a:t>
            </a:r>
          </a:p>
          <a:p>
            <a:endParaRPr lang="nb-NO" dirty="0"/>
          </a:p>
          <a:p>
            <a:r>
              <a:rPr lang="nb-NO" dirty="0"/>
              <a:t>Hvert 6. barn/unge lever med </a:t>
            </a:r>
            <a:r>
              <a:rPr lang="nb-NO" dirty="0">
                <a:effectLst>
                  <a:outerShdw blurRad="38100" dist="38100" dir="2700000" algn="tl">
                    <a:srgbClr val="000000">
                      <a:alpha val="43137"/>
                    </a:srgbClr>
                  </a:outerShdw>
                </a:effectLst>
              </a:rPr>
              <a:t>foreldre som ruser seg </a:t>
            </a:r>
            <a:r>
              <a:rPr lang="nb-NO" dirty="0"/>
              <a:t>i så stor grad at det påvirker omsorgsrollen</a:t>
            </a:r>
          </a:p>
          <a:p>
            <a:pPr lvl="1"/>
            <a:r>
              <a:rPr lang="nb-NO" dirty="0">
                <a:solidFill>
                  <a:srgbClr val="FF0000"/>
                </a:solidFill>
                <a:effectLst>
                  <a:outerShdw blurRad="38100" dist="38100" dir="2700000" algn="tl">
                    <a:srgbClr val="000000">
                      <a:alpha val="43137"/>
                    </a:srgbClr>
                  </a:outerShdw>
                </a:effectLst>
              </a:rPr>
              <a:t>Nittedal: 939 barn/unge</a:t>
            </a:r>
          </a:p>
          <a:p>
            <a:endParaRPr lang="nb-NO" dirty="0"/>
          </a:p>
          <a:p>
            <a:r>
              <a:rPr lang="nb-NO" dirty="0"/>
              <a:t>Mer enn 100.000 barn/unge (9%) lever med </a:t>
            </a:r>
            <a:r>
              <a:rPr lang="nb-NO" dirty="0">
                <a:effectLst>
                  <a:outerShdw blurRad="38100" dist="38100" dir="2700000" algn="tl">
                    <a:srgbClr val="000000">
                      <a:alpha val="43137"/>
                    </a:srgbClr>
                  </a:outerShdw>
                </a:effectLst>
              </a:rPr>
              <a:t>vold i familien (barn er tilstede i 80-95 %)</a:t>
            </a:r>
          </a:p>
          <a:p>
            <a:pPr lvl="1"/>
            <a:r>
              <a:rPr lang="nb-NO" dirty="0">
                <a:solidFill>
                  <a:srgbClr val="FF0000"/>
                </a:solidFill>
                <a:effectLst>
                  <a:outerShdw blurRad="38100" dist="38100" dir="2700000" algn="tl">
                    <a:srgbClr val="000000">
                      <a:alpha val="43137"/>
                    </a:srgbClr>
                  </a:outerShdw>
                </a:effectLst>
              </a:rPr>
              <a:t>Nittedal: 563 barn/unge</a:t>
            </a:r>
          </a:p>
          <a:p>
            <a:endParaRPr lang="nb-NO" dirty="0">
              <a:effectLst>
                <a:outerShdw blurRad="38100" dist="38100" dir="2700000" algn="tl">
                  <a:srgbClr val="000000">
                    <a:alpha val="43137"/>
                  </a:srgbClr>
                </a:outerShdw>
              </a:effectLst>
            </a:endParaRPr>
          </a:p>
          <a:p>
            <a:r>
              <a:rPr lang="nb-NO" dirty="0">
                <a:effectLst>
                  <a:outerShdw blurRad="38100" dist="38100" dir="2700000" algn="tl">
                    <a:srgbClr val="000000">
                      <a:alpha val="43137"/>
                    </a:srgbClr>
                  </a:outerShdw>
                </a:effectLst>
              </a:rPr>
              <a:t>5 % av alle barn utsettes for gjentatte, grove seksuelle overgrep</a:t>
            </a:r>
          </a:p>
          <a:p>
            <a:pPr lvl="1"/>
            <a:r>
              <a:rPr lang="nb-NO" dirty="0">
                <a:solidFill>
                  <a:srgbClr val="FF0000"/>
                </a:solidFill>
                <a:effectLst>
                  <a:outerShdw blurRad="38100" dist="38100" dir="2700000" algn="tl">
                    <a:srgbClr val="000000">
                      <a:alpha val="43137"/>
                    </a:srgbClr>
                  </a:outerShdw>
                </a:effectLst>
              </a:rPr>
              <a:t>Nittedal: 282 barn/unge</a:t>
            </a:r>
          </a:p>
          <a:p>
            <a:pPr lvl="1"/>
            <a:endParaRPr lang="nb-NO" dirty="0">
              <a:solidFill>
                <a:srgbClr val="FF0000"/>
              </a:solidFill>
              <a:effectLst>
                <a:outerShdw blurRad="38100" dist="38100" dir="2700000" algn="tl">
                  <a:srgbClr val="000000">
                    <a:alpha val="43137"/>
                  </a:srgbClr>
                </a:outerShdw>
              </a:effectLst>
            </a:endParaRPr>
          </a:p>
          <a:p>
            <a:pPr lvl="1"/>
            <a:endParaRPr lang="nb-NO" dirty="0"/>
          </a:p>
          <a:p>
            <a:pPr lvl="1"/>
            <a:endParaRPr lang="nb-NO" dirty="0"/>
          </a:p>
          <a:p>
            <a:endParaRPr lang="nb-NO" dirty="0"/>
          </a:p>
        </p:txBody>
      </p:sp>
    </p:spTree>
    <p:extLst>
      <p:ext uri="{BB962C8B-B14F-4D97-AF65-F5344CB8AC3E}">
        <p14:creationId xmlns:p14="http://schemas.microsoft.com/office/powerpoint/2010/main" val="323596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8145" y="-1046652"/>
            <a:ext cx="7047402" cy="6447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 name="Rectangle 2"/>
          <p:cNvSpPr txBox="1">
            <a:spLocks noChangeArrowheads="1"/>
          </p:cNvSpPr>
          <p:nvPr/>
        </p:nvSpPr>
        <p:spPr>
          <a:xfrm>
            <a:off x="1444229" y="250031"/>
            <a:ext cx="6172200" cy="863204"/>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4000" b="1" kern="1200">
                <a:solidFill>
                  <a:schemeClr val="tx1"/>
                </a:solidFill>
                <a:latin typeface="Open Sans"/>
                <a:ea typeface="+mj-ea"/>
                <a:cs typeface="Open Sans"/>
              </a:defRPr>
            </a:lvl1pPr>
          </a:lstStyle>
          <a:p>
            <a:r>
              <a:rPr lang="nb-NO" altLang="nb-NO" sz="3000" smtClean="0">
                <a:solidFill>
                  <a:srgbClr val="0070C0"/>
                </a:solidFill>
              </a:rPr>
              <a:t/>
            </a:r>
            <a:br>
              <a:rPr lang="nb-NO" altLang="nb-NO" sz="3000" smtClean="0">
                <a:solidFill>
                  <a:srgbClr val="0070C0"/>
                </a:solidFill>
              </a:rPr>
            </a:br>
            <a:endParaRPr lang="nb-NO" altLang="nb-NO" sz="3000" dirty="0">
              <a:solidFill>
                <a:srgbClr val="0070C0"/>
              </a:solidFill>
            </a:endParaRPr>
          </a:p>
        </p:txBody>
      </p:sp>
      <p:sp>
        <p:nvSpPr>
          <p:cNvPr id="6" name="Rectangle 3"/>
          <p:cNvSpPr txBox="1">
            <a:spLocks noChangeArrowheads="1"/>
          </p:cNvSpPr>
          <p:nvPr/>
        </p:nvSpPr>
        <p:spPr>
          <a:xfrm>
            <a:off x="1485900" y="2709686"/>
            <a:ext cx="5693498" cy="1137342"/>
          </a:xfrm>
          <a:prstGeom prst="rect">
            <a:avLst/>
          </a:prstGeom>
        </p:spPr>
        <p:txBody>
          <a:bodyPr vert="horz" lIns="91440" tIns="45720" rIns="91440" bIns="45720" rtlCol="0">
            <a:normAutofit fontScale="92500" lnSpcReduction="20000"/>
          </a:bodyPr>
          <a:lstStyle>
            <a:lvl1pPr marL="0" indent="-182880" algn="l" defTabSz="457200" rtl="0" eaLnBrk="1" latinLnBrk="0" hangingPunct="1">
              <a:spcBef>
                <a:spcPts val="600"/>
              </a:spcBef>
              <a:buClr>
                <a:srgbClr val="333F48"/>
              </a:buClr>
              <a:buFont typeface="Arial" pitchFamily="34" charset="0"/>
              <a:buChar char="•"/>
              <a:defRPr sz="2200" kern="1200">
                <a:solidFill>
                  <a:schemeClr val="tx1"/>
                </a:solidFill>
                <a:latin typeface="+mj-lt"/>
                <a:ea typeface="+mn-ea"/>
                <a:cs typeface="Open Sans"/>
              </a:defRPr>
            </a:lvl1pPr>
            <a:lvl2pPr marL="0" indent="-182880" algn="l" defTabSz="457200" rtl="0" eaLnBrk="1" latinLnBrk="0" hangingPunct="1">
              <a:spcBef>
                <a:spcPts val="600"/>
              </a:spcBef>
              <a:buClr>
                <a:schemeClr val="tx2"/>
              </a:buClr>
              <a:buFont typeface="Arial" pitchFamily="34" charset="0"/>
              <a:buChar char="•"/>
              <a:defRPr sz="1000" kern="1200">
                <a:solidFill>
                  <a:schemeClr val="tx1"/>
                </a:solidFill>
                <a:latin typeface="Open Sans"/>
                <a:ea typeface="+mn-ea"/>
                <a:cs typeface="Open Sans"/>
              </a:defRPr>
            </a:lvl2pPr>
            <a:lvl3pPr marL="0" indent="0" algn="l" defTabSz="457200" rtl="0" eaLnBrk="1" latinLnBrk="0" hangingPunct="1">
              <a:spcBef>
                <a:spcPts val="600"/>
              </a:spcBef>
              <a:buClr>
                <a:schemeClr val="tx2"/>
              </a:buClr>
              <a:buFont typeface="Arial" pitchFamily="34" charset="0"/>
              <a:buNone/>
              <a:defRPr sz="1200" kern="1200">
                <a:solidFill>
                  <a:schemeClr val="tx1"/>
                </a:solidFill>
                <a:latin typeface="+mj-lt"/>
                <a:ea typeface="+mn-ea"/>
                <a:cs typeface="Open Sans"/>
              </a:defRPr>
            </a:lvl3pPr>
            <a:lvl4pPr marL="0" indent="-182880" algn="l" defTabSz="457200" rtl="0" eaLnBrk="1" latinLnBrk="0" hangingPunct="1">
              <a:spcBef>
                <a:spcPts val="600"/>
              </a:spcBef>
              <a:buClr>
                <a:schemeClr val="tx2"/>
              </a:buClr>
              <a:buFont typeface="Arial" pitchFamily="34" charset="0"/>
              <a:buChar char="•"/>
              <a:defRPr sz="1200" kern="1200">
                <a:solidFill>
                  <a:schemeClr val="tx1"/>
                </a:solidFill>
                <a:latin typeface="+mj-lt"/>
                <a:ea typeface="+mn-ea"/>
                <a:cs typeface="Open Sans"/>
              </a:defRPr>
            </a:lvl4pPr>
            <a:lvl5pPr marL="0" indent="-182880" algn="l" defTabSz="457200" rtl="0" eaLnBrk="1" latinLnBrk="0" hangingPunct="1">
              <a:spcBef>
                <a:spcPts val="600"/>
              </a:spcBef>
              <a:buClr>
                <a:schemeClr val="tx2"/>
              </a:buClr>
              <a:buFont typeface="Arial" pitchFamily="34" charset="0"/>
              <a:buChar char="•"/>
              <a:defRPr sz="1200" kern="1200">
                <a:solidFill>
                  <a:schemeClr val="tx1"/>
                </a:solidFill>
                <a:latin typeface="+mj-lt"/>
                <a:ea typeface="+mn-ea"/>
                <a:cs typeface="Open Sans"/>
              </a:defRPr>
            </a:lvl5pPr>
            <a:lvl6pPr marL="365760" indent="-182880" algn="l" defTabSz="457200" rtl="0" eaLnBrk="1" latinLnBrk="0" hangingPunct="1">
              <a:spcBef>
                <a:spcPct val="20000"/>
              </a:spcBef>
              <a:buClr>
                <a:srgbClr val="333F48"/>
              </a:buClr>
              <a:buFont typeface="Arial"/>
              <a:buChar char="•"/>
              <a:defRPr sz="2200" kern="1200">
                <a:solidFill>
                  <a:schemeClr val="tx1"/>
                </a:solidFill>
                <a:latin typeface="+mj-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buFontTx/>
              <a:buNone/>
              <a:defRPr/>
            </a:pPr>
            <a:r>
              <a:rPr lang="nb-NO" altLang="nb-NO" sz="2100" b="1" dirty="0" smtClean="0">
                <a:solidFill>
                  <a:srgbClr val="333F48"/>
                </a:solidFill>
              </a:rPr>
              <a:t>Hvem er barna eller ungdommene i målgruppen på din arbeidsplass? Hvem er foreldrene?</a:t>
            </a:r>
          </a:p>
          <a:p>
            <a:pPr algn="ctr">
              <a:lnSpc>
                <a:spcPct val="130000"/>
              </a:lnSpc>
              <a:buFontTx/>
              <a:buNone/>
              <a:defRPr/>
            </a:pPr>
            <a:r>
              <a:rPr lang="nb-NO" altLang="nb-NO" sz="2100" b="1" dirty="0" smtClean="0">
                <a:solidFill>
                  <a:srgbClr val="333F48"/>
                </a:solidFill>
              </a:rPr>
              <a:t>	 </a:t>
            </a:r>
          </a:p>
          <a:p>
            <a:pPr algn="ctr">
              <a:lnSpc>
                <a:spcPct val="130000"/>
              </a:lnSpc>
              <a:buFontTx/>
              <a:buNone/>
              <a:defRPr/>
            </a:pPr>
            <a:endParaRPr lang="nb-NO" altLang="nb-NO" b="1" dirty="0" smtClean="0">
              <a:solidFill>
                <a:srgbClr val="333F48"/>
              </a:solidFill>
            </a:endParaRPr>
          </a:p>
        </p:txBody>
      </p:sp>
    </p:spTree>
    <p:extLst>
      <p:ext uri="{BB962C8B-B14F-4D97-AF65-F5344CB8AC3E}">
        <p14:creationId xmlns:p14="http://schemas.microsoft.com/office/powerpoint/2010/main" val="281916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15617" y="229242"/>
            <a:ext cx="6226744" cy="4914257"/>
          </a:xfrm>
          <a:prstGeom prst="rect">
            <a:avLst/>
          </a:prstGeom>
        </p:spPr>
      </p:pic>
      <p:sp>
        <p:nvSpPr>
          <p:cNvPr id="5" name="Tittel 1"/>
          <p:cNvSpPr txBox="1">
            <a:spLocks/>
          </p:cNvSpPr>
          <p:nvPr/>
        </p:nvSpPr>
        <p:spPr>
          <a:xfrm>
            <a:off x="1385888" y="411957"/>
            <a:ext cx="6163866" cy="907256"/>
          </a:xfrm>
          <a:prstGeom prst="rect">
            <a:avLst/>
          </a:prstGeom>
        </p:spPr>
        <p:txBody>
          <a:bodyPr vert="horz" lIns="0" tIns="0" rIns="0" bIns="0" rtlCol="0" anchor="ctr">
            <a:normAutofit fontScale="97500"/>
          </a:bodyPr>
          <a:lstStyle>
            <a:lvl1pPr algn="l" defTabSz="457200" rtl="0" eaLnBrk="1" latinLnBrk="0" hangingPunct="1">
              <a:spcBef>
                <a:spcPct val="0"/>
              </a:spcBef>
              <a:buNone/>
              <a:defRPr sz="3000" b="1" kern="1200">
                <a:solidFill>
                  <a:srgbClr val="009639"/>
                </a:solidFill>
                <a:latin typeface="Open Sans"/>
                <a:ea typeface="+mj-ea"/>
                <a:cs typeface="Open Sans"/>
              </a:defRPr>
            </a:lvl1pPr>
          </a:lstStyle>
          <a:p>
            <a:pPr>
              <a:defRPr/>
            </a:pPr>
            <a:r>
              <a:rPr lang="nb-NO" altLang="nb-NO" smtClean="0">
                <a:latin typeface="Arial" panose="020B0604020202020204" pitchFamily="34" charset="0"/>
                <a:cs typeface="Arial" panose="020B0604020202020204" pitchFamily="34" charset="0"/>
              </a:rPr>
              <a:t>Hva har barna, ungdommene  og familiene behov for?</a:t>
            </a:r>
            <a:endParaRPr lang="nb-NO" altLang="nb-NO">
              <a:latin typeface="Arial" panose="020B0604020202020204" pitchFamily="34" charset="0"/>
              <a:cs typeface="Arial" panose="020B0604020202020204" pitchFamily="34" charset="0"/>
            </a:endParaRPr>
          </a:p>
        </p:txBody>
      </p:sp>
      <p:sp>
        <p:nvSpPr>
          <p:cNvPr id="6" name="Rektangel 5"/>
          <p:cNvSpPr/>
          <p:nvPr/>
        </p:nvSpPr>
        <p:spPr>
          <a:xfrm>
            <a:off x="1547811" y="1924051"/>
            <a:ext cx="5106485" cy="1538883"/>
          </a:xfrm>
          <a:prstGeom prst="rect">
            <a:avLst/>
          </a:prstGeom>
        </p:spPr>
        <p:txBody>
          <a:bodyPr wrap="square">
            <a:spAutoFit/>
          </a:bodyPr>
          <a:lstStyle/>
          <a:p>
            <a:pPr marL="257175" indent="-257175" fontAlgn="base">
              <a:spcBef>
                <a:spcPts val="600"/>
              </a:spcBef>
              <a:spcAft>
                <a:spcPct val="0"/>
              </a:spcAft>
              <a:buClr>
                <a:srgbClr val="000000"/>
              </a:buClr>
              <a:buFontTx/>
              <a:buChar char="•"/>
              <a:defRPr/>
            </a:pPr>
            <a:r>
              <a:rPr lang="nb-NO" altLang="nb-NO" sz="2100" kern="0" dirty="0">
                <a:solidFill>
                  <a:srgbClr val="000000"/>
                </a:solidFill>
                <a:latin typeface="Arial"/>
                <a:cs typeface="Arial" pitchFamily="34" charset="0"/>
              </a:rPr>
              <a:t>Å bli </a:t>
            </a:r>
            <a:r>
              <a:rPr lang="nb-NO" altLang="nb-NO" sz="2100" kern="0" dirty="0" smtClean="0">
                <a:solidFill>
                  <a:srgbClr val="000000"/>
                </a:solidFill>
                <a:latin typeface="Arial"/>
                <a:cs typeface="Arial" pitchFamily="34" charset="0"/>
              </a:rPr>
              <a:t>sett</a:t>
            </a:r>
            <a:endParaRPr lang="nb-NO" altLang="nb-NO" sz="2100" kern="0" dirty="0">
              <a:solidFill>
                <a:srgbClr val="000000"/>
              </a:solidFill>
              <a:latin typeface="Arial"/>
              <a:cs typeface="Arial" pitchFamily="34" charset="0"/>
            </a:endParaRPr>
          </a:p>
          <a:p>
            <a:pPr marL="257175" indent="-257175" fontAlgn="base">
              <a:spcBef>
                <a:spcPts val="600"/>
              </a:spcBef>
              <a:spcAft>
                <a:spcPct val="0"/>
              </a:spcAft>
              <a:buClr>
                <a:srgbClr val="000000"/>
              </a:buClr>
              <a:buFontTx/>
              <a:buChar char="•"/>
              <a:defRPr/>
            </a:pPr>
            <a:r>
              <a:rPr lang="nb-NO" altLang="nb-NO" sz="2100" kern="0" dirty="0">
                <a:solidFill>
                  <a:srgbClr val="000000"/>
                </a:solidFill>
                <a:latin typeface="Arial"/>
                <a:cs typeface="Arial" pitchFamily="34" charset="0"/>
              </a:rPr>
              <a:t>At de som tar ansvar ikke </a:t>
            </a:r>
            <a:r>
              <a:rPr lang="nb-NO" altLang="nb-NO" sz="2100" kern="0" dirty="0" smtClean="0">
                <a:solidFill>
                  <a:srgbClr val="000000"/>
                </a:solidFill>
                <a:latin typeface="Arial"/>
                <a:cs typeface="Arial" pitchFamily="34" charset="0"/>
              </a:rPr>
              <a:t>slipper taket</a:t>
            </a:r>
            <a:endParaRPr lang="nb-NO" altLang="nb-NO" sz="2100" kern="0" dirty="0">
              <a:solidFill>
                <a:srgbClr val="000000"/>
              </a:solidFill>
              <a:latin typeface="Arial"/>
              <a:cs typeface="Arial" pitchFamily="34" charset="0"/>
            </a:endParaRPr>
          </a:p>
          <a:p>
            <a:pPr marL="257175" indent="-257175" fontAlgn="base">
              <a:spcBef>
                <a:spcPts val="600"/>
              </a:spcBef>
              <a:spcAft>
                <a:spcPct val="0"/>
              </a:spcAft>
              <a:buClr>
                <a:srgbClr val="000000"/>
              </a:buClr>
              <a:buFontTx/>
              <a:buChar char="•"/>
              <a:defRPr/>
            </a:pPr>
            <a:r>
              <a:rPr lang="nb-NO" altLang="nb-NO" sz="2100" kern="0" dirty="0">
                <a:solidFill>
                  <a:srgbClr val="000000"/>
                </a:solidFill>
                <a:latin typeface="Arial"/>
                <a:cs typeface="Arial" pitchFamily="34" charset="0"/>
              </a:rPr>
              <a:t>At de som er rundt gir riktig hjelp som er koordinert.</a:t>
            </a:r>
          </a:p>
        </p:txBody>
      </p:sp>
    </p:spTree>
    <p:extLst>
      <p:ext uri="{BB962C8B-B14F-4D97-AF65-F5344CB8AC3E}">
        <p14:creationId xmlns:p14="http://schemas.microsoft.com/office/powerpoint/2010/main" val="393305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Bedre tverrfaglig innsats - samfunnsmål</a:t>
            </a:r>
            <a:endParaRPr lang="nb-NO" dirty="0"/>
          </a:p>
        </p:txBody>
      </p:sp>
      <p:sp>
        <p:nvSpPr>
          <p:cNvPr id="3" name="Undertittel 2"/>
          <p:cNvSpPr>
            <a:spLocks noGrp="1"/>
          </p:cNvSpPr>
          <p:nvPr>
            <p:ph type="subTitle" idx="1"/>
          </p:nvPr>
        </p:nvSpPr>
        <p:spPr>
          <a:xfrm>
            <a:off x="681036" y="1937006"/>
            <a:ext cx="7772400" cy="512388"/>
          </a:xfrm>
        </p:spPr>
        <p:txBody>
          <a:bodyPr/>
          <a:lstStyle/>
          <a:p>
            <a:r>
              <a:rPr lang="nb-NO" sz="2200" dirty="0"/>
              <a:t>Barn og unge i risiko får rask, helhetlig og langsiktig hjelp slik at barna gis nødvendige forutsetninger for god psykisk helse gjennom oppveksten, fullfører minimum videregående skole og blir økonomisk selvstendige som voksne. </a:t>
            </a:r>
          </a:p>
          <a:p>
            <a:endParaRPr lang="nb-NO" sz="2200" dirty="0"/>
          </a:p>
        </p:txBody>
      </p:sp>
    </p:spTree>
    <p:extLst>
      <p:ext uri="{BB962C8B-B14F-4D97-AF65-F5344CB8AC3E}">
        <p14:creationId xmlns:p14="http://schemas.microsoft.com/office/powerpoint/2010/main" val="292636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sz="quarter" idx="10"/>
          </p:nvPr>
        </p:nvSpPr>
        <p:spPr/>
        <p:txBody>
          <a:bodyPr/>
          <a:lstStyle/>
          <a:p>
            <a:endParaRPr lang="nb-NO" dirty="0" smtClean="0"/>
          </a:p>
          <a:p>
            <a:pPr marL="0" indent="0">
              <a:buNone/>
            </a:pPr>
            <a:r>
              <a:rPr lang="nb-NO" b="1" dirty="0" smtClean="0"/>
              <a:t>Det mest sentrale for at flere utsatte barn og unge skal gjennomføre videregående opplæring:</a:t>
            </a:r>
          </a:p>
          <a:p>
            <a:endParaRPr lang="nb-NO" dirty="0"/>
          </a:p>
          <a:p>
            <a:pPr marL="342900" indent="-342900">
              <a:buAutoNum type="arabicParenR"/>
            </a:pPr>
            <a:r>
              <a:rPr lang="nb-NO" dirty="0" smtClean="0"/>
              <a:t>Et helhetlig og samordnet barnehage-, skole- og tjenestetilbud</a:t>
            </a:r>
          </a:p>
          <a:p>
            <a:pPr marL="342900" indent="-342900">
              <a:buAutoNum type="arabicParenR"/>
            </a:pPr>
            <a:r>
              <a:rPr lang="nb-NO" dirty="0" smtClean="0">
                <a:solidFill>
                  <a:srgbClr val="333F48"/>
                </a:solidFill>
              </a:rPr>
              <a:t>Offentlige tjenester som trekker i samme retning hvor ulike kompetanser på tvers av tjenester kompletterer hverandre og virker sammen.</a:t>
            </a:r>
            <a:endParaRPr lang="nb-NO" dirty="0">
              <a:solidFill>
                <a:srgbClr val="333F48"/>
              </a:solidFill>
            </a:endParaRPr>
          </a:p>
        </p:txBody>
      </p:sp>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33" y="360112"/>
            <a:ext cx="1842119" cy="418486"/>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632" y="243589"/>
            <a:ext cx="1362976" cy="716662"/>
          </a:xfrm>
          <a:prstGeom prst="rect">
            <a:avLst/>
          </a:prstGeom>
        </p:spPr>
      </p:pic>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288" y="360112"/>
            <a:ext cx="1213061" cy="452832"/>
          </a:xfrm>
          <a:prstGeom prst="rect">
            <a:avLst/>
          </a:prstGeom>
        </p:spPr>
      </p:pic>
      <p:pic>
        <p:nvPicPr>
          <p:cNvPr id="8" name="Bild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8029" y="415894"/>
            <a:ext cx="1266441" cy="362704"/>
          </a:xfrm>
          <a:prstGeom prst="rect">
            <a:avLst/>
          </a:prstGeom>
        </p:spPr>
      </p:pic>
      <p:pic>
        <p:nvPicPr>
          <p:cNvPr id="9" name="Bild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1150" y="60734"/>
            <a:ext cx="1017241" cy="1017241"/>
          </a:xfrm>
          <a:prstGeom prst="rect">
            <a:avLst/>
          </a:prstGeom>
        </p:spPr>
      </p:pic>
    </p:spTree>
    <p:extLst>
      <p:ext uri="{BB962C8B-B14F-4D97-AF65-F5344CB8AC3E}">
        <p14:creationId xmlns:p14="http://schemas.microsoft.com/office/powerpoint/2010/main" val="1480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288" y="314542"/>
            <a:ext cx="3378090" cy="4755994"/>
          </a:xfrm>
          <a:prstGeom prst="rect">
            <a:avLst/>
          </a:prstGeom>
        </p:spPr>
      </p:pic>
      <p:sp>
        <p:nvSpPr>
          <p:cNvPr id="2" name="Plassholder for tekst 1"/>
          <p:cNvSpPr>
            <a:spLocks noGrp="1"/>
          </p:cNvSpPr>
          <p:nvPr>
            <p:ph type="body" idx="10"/>
          </p:nvPr>
        </p:nvSpPr>
        <p:spPr>
          <a:xfrm>
            <a:off x="444175" y="885031"/>
            <a:ext cx="3600000" cy="457200"/>
          </a:xfrm>
        </p:spPr>
        <p:txBody>
          <a:bodyPr/>
          <a:lstStyle/>
          <a:p>
            <a:r>
              <a:rPr lang="nb-NO" dirty="0" smtClean="0"/>
              <a:t>Fokusområder</a:t>
            </a:r>
            <a:endParaRPr lang="nb-NO" dirty="0"/>
          </a:p>
        </p:txBody>
      </p:sp>
      <p:sp>
        <p:nvSpPr>
          <p:cNvPr id="3" name="Plassholder for tekst 2"/>
          <p:cNvSpPr>
            <a:spLocks noGrp="1"/>
          </p:cNvSpPr>
          <p:nvPr>
            <p:ph type="body" idx="12"/>
          </p:nvPr>
        </p:nvSpPr>
        <p:spPr>
          <a:xfrm>
            <a:off x="444175" y="2726739"/>
            <a:ext cx="3600000" cy="457200"/>
          </a:xfrm>
        </p:spPr>
        <p:txBody>
          <a:bodyPr/>
          <a:lstStyle/>
          <a:p>
            <a:r>
              <a:rPr lang="nb-NO" dirty="0" smtClean="0"/>
              <a:t>Bestanddeler</a:t>
            </a:r>
            <a:endParaRPr lang="nb-NO" dirty="0"/>
          </a:p>
        </p:txBody>
      </p:sp>
      <p:sp>
        <p:nvSpPr>
          <p:cNvPr id="4" name="Tittel 3"/>
          <p:cNvSpPr>
            <a:spLocks noGrp="1"/>
          </p:cNvSpPr>
          <p:nvPr>
            <p:ph type="title"/>
          </p:nvPr>
        </p:nvSpPr>
        <p:spPr/>
        <p:txBody>
          <a:bodyPr/>
          <a:lstStyle/>
          <a:p>
            <a:r>
              <a:rPr lang="nb-NO" dirty="0" smtClean="0"/>
              <a:t>BTI inneholder</a:t>
            </a:r>
            <a:endParaRPr lang="nb-NO" dirty="0"/>
          </a:p>
        </p:txBody>
      </p:sp>
      <p:sp>
        <p:nvSpPr>
          <p:cNvPr id="5" name="Plassholder for innhold 4"/>
          <p:cNvSpPr>
            <a:spLocks noGrp="1"/>
          </p:cNvSpPr>
          <p:nvPr>
            <p:ph sz="quarter" idx="13"/>
          </p:nvPr>
        </p:nvSpPr>
        <p:spPr>
          <a:xfrm>
            <a:off x="459833" y="1342231"/>
            <a:ext cx="3584342" cy="1256114"/>
          </a:xfrm>
        </p:spPr>
        <p:txBody>
          <a:bodyPr/>
          <a:lstStyle/>
          <a:p>
            <a:pPr lvl="1"/>
            <a:r>
              <a:rPr lang="nb-NO" dirty="0"/>
              <a:t>Tidlig innsats</a:t>
            </a:r>
          </a:p>
          <a:p>
            <a:pPr lvl="1"/>
            <a:r>
              <a:rPr lang="nb-NO" dirty="0"/>
              <a:t>Bedre samordning</a:t>
            </a:r>
          </a:p>
          <a:p>
            <a:pPr lvl="1"/>
            <a:r>
              <a:rPr lang="nb-NO" dirty="0"/>
              <a:t>Foreldreinvolvering</a:t>
            </a:r>
          </a:p>
          <a:p>
            <a:endParaRPr lang="nb-NO" dirty="0"/>
          </a:p>
        </p:txBody>
      </p:sp>
      <p:sp>
        <p:nvSpPr>
          <p:cNvPr id="6" name="Plassholder for innhold 5"/>
          <p:cNvSpPr>
            <a:spLocks noGrp="1"/>
          </p:cNvSpPr>
          <p:nvPr>
            <p:ph sz="quarter" idx="14"/>
          </p:nvPr>
        </p:nvSpPr>
        <p:spPr>
          <a:xfrm>
            <a:off x="456386" y="3183939"/>
            <a:ext cx="3587263" cy="2110633"/>
          </a:xfrm>
        </p:spPr>
        <p:txBody>
          <a:bodyPr>
            <a:normAutofit/>
          </a:bodyPr>
          <a:lstStyle/>
          <a:p>
            <a:r>
              <a:rPr lang="nb-NO" sz="2400" dirty="0"/>
              <a:t>Handlingsveileder</a:t>
            </a:r>
          </a:p>
          <a:p>
            <a:r>
              <a:rPr lang="nb-NO" sz="2400" dirty="0"/>
              <a:t>Verktøykasse</a:t>
            </a:r>
          </a:p>
          <a:p>
            <a:r>
              <a:rPr lang="nb-NO" sz="2400" dirty="0"/>
              <a:t>Samtykkeskjema</a:t>
            </a:r>
          </a:p>
          <a:p>
            <a:r>
              <a:rPr lang="nb-NO" sz="2400" dirty="0" smtClean="0"/>
              <a:t>Stafettloggen</a:t>
            </a:r>
            <a:endParaRPr lang="nb-NO" sz="2400" dirty="0"/>
          </a:p>
          <a:p>
            <a:endParaRPr lang="nb-NO" dirty="0"/>
          </a:p>
        </p:txBody>
      </p:sp>
    </p:spTree>
    <p:extLst>
      <p:ext uri="{BB962C8B-B14F-4D97-AF65-F5344CB8AC3E}">
        <p14:creationId xmlns:p14="http://schemas.microsoft.com/office/powerpoint/2010/main" val="7216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Hva skal vi gjøre?</a:t>
            </a:r>
            <a:endParaRPr lang="nb-NO" dirty="0"/>
          </a:p>
        </p:txBody>
      </p:sp>
      <p:sp>
        <p:nvSpPr>
          <p:cNvPr id="2" name="Plassholder for innhold 1"/>
          <p:cNvSpPr>
            <a:spLocks noGrp="1"/>
          </p:cNvSpPr>
          <p:nvPr>
            <p:ph sz="half" idx="10"/>
          </p:nvPr>
        </p:nvSpPr>
        <p:spPr/>
        <p:txBody>
          <a:bodyPr>
            <a:normAutofit fontScale="92500" lnSpcReduction="10000"/>
          </a:bodyPr>
          <a:lstStyle/>
          <a:p>
            <a:r>
              <a:rPr lang="nb-NO" b="1" dirty="0"/>
              <a:t>Fange opp og følge opp</a:t>
            </a:r>
            <a:r>
              <a:rPr lang="nb-NO" dirty="0"/>
              <a:t>: alle typer utfordringer, herunder læringsmiljø/9 a og </a:t>
            </a:r>
            <a:r>
              <a:rPr lang="nb-NO" dirty="0" err="1"/>
              <a:t>sosio</a:t>
            </a:r>
            <a:r>
              <a:rPr lang="nb-NO" dirty="0"/>
              <a:t>-emosjonelle </a:t>
            </a:r>
            <a:r>
              <a:rPr lang="nb-NO" dirty="0" smtClean="0"/>
              <a:t>utfordringer, barn som pårørende til søsken/foreldre, barn som lever med rus/vold i hjemmet</a:t>
            </a:r>
          </a:p>
          <a:p>
            <a:r>
              <a:rPr lang="nb-NO" b="1" dirty="0" smtClean="0"/>
              <a:t>Fra </a:t>
            </a:r>
            <a:r>
              <a:rPr lang="nb-NO" b="1" dirty="0"/>
              <a:t>tidligst mulig tidspunkt</a:t>
            </a:r>
            <a:r>
              <a:rPr lang="nb-NO" dirty="0"/>
              <a:t>: tidlig i forløpet/alder.</a:t>
            </a:r>
          </a:p>
          <a:p>
            <a:r>
              <a:rPr lang="nb-NO" b="1"/>
              <a:t>Med </a:t>
            </a:r>
            <a:r>
              <a:rPr lang="nb-NO" b="1" smtClean="0"/>
              <a:t>foreldresamarbeid:</a:t>
            </a:r>
            <a:r>
              <a:rPr lang="nb-NO" smtClean="0"/>
              <a:t> </a:t>
            </a:r>
            <a:r>
              <a:rPr lang="nb-NO" dirty="0"/>
              <a:t>vår og barnets viktigste støttespiller/samarbeidspartner.</a:t>
            </a:r>
          </a:p>
          <a:p>
            <a:r>
              <a:rPr lang="nb-NO" b="1" dirty="0"/>
              <a:t>Uten oppfølgingsbrudd:</a:t>
            </a:r>
            <a:r>
              <a:rPr lang="nb-NO" dirty="0"/>
              <a:t> uavhengig av permisjoner/videreutdanning/sykdom.</a:t>
            </a:r>
          </a:p>
          <a:p>
            <a:r>
              <a:rPr lang="nb-NO" b="1" dirty="0"/>
              <a:t>Med dokumentert effekt:</a:t>
            </a:r>
            <a:r>
              <a:rPr lang="nb-NO" dirty="0"/>
              <a:t> vi skal evaluere effekten av hjelpen, og ikke gi oss før barnet og familien selv opplever å ha det tilstrekkelig godt. </a:t>
            </a:r>
          </a:p>
        </p:txBody>
      </p:sp>
    </p:spTree>
    <p:extLst>
      <p:ext uri="{BB962C8B-B14F-4D97-AF65-F5344CB8AC3E}">
        <p14:creationId xmlns:p14="http://schemas.microsoft.com/office/powerpoint/2010/main" val="29868355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0"/>
          </p:nvPr>
        </p:nvSpPr>
        <p:spPr/>
        <p:txBody>
          <a:bodyPr/>
          <a:lstStyle/>
          <a:p>
            <a:r>
              <a:rPr lang="nb-NO" dirty="0" smtClean="0"/>
              <a:t>Struktur</a:t>
            </a:r>
            <a:endParaRPr lang="nb-NO" dirty="0"/>
          </a:p>
        </p:txBody>
      </p:sp>
      <p:sp>
        <p:nvSpPr>
          <p:cNvPr id="3" name="Plassholder for tekst 2"/>
          <p:cNvSpPr>
            <a:spLocks noGrp="1"/>
          </p:cNvSpPr>
          <p:nvPr>
            <p:ph type="body" idx="12"/>
          </p:nvPr>
        </p:nvSpPr>
        <p:spPr/>
        <p:txBody>
          <a:bodyPr/>
          <a:lstStyle/>
          <a:p>
            <a:r>
              <a:rPr lang="nb-NO" dirty="0" smtClean="0"/>
              <a:t>Kultur</a:t>
            </a:r>
            <a:endParaRPr lang="nb-NO" dirty="0"/>
          </a:p>
        </p:txBody>
      </p:sp>
      <p:sp>
        <p:nvSpPr>
          <p:cNvPr id="4" name="Tittel 3"/>
          <p:cNvSpPr>
            <a:spLocks noGrp="1"/>
          </p:cNvSpPr>
          <p:nvPr>
            <p:ph type="title"/>
          </p:nvPr>
        </p:nvSpPr>
        <p:spPr/>
        <p:txBody>
          <a:bodyPr/>
          <a:lstStyle/>
          <a:p>
            <a:r>
              <a:rPr lang="nb-NO" dirty="0" smtClean="0"/>
              <a:t>Gjennom BTI jobber vi med …</a:t>
            </a:r>
            <a:endParaRPr lang="nb-NO" dirty="0"/>
          </a:p>
        </p:txBody>
      </p:sp>
      <p:sp>
        <p:nvSpPr>
          <p:cNvPr id="5" name="Plassholder for innhold 4"/>
          <p:cNvSpPr>
            <a:spLocks noGrp="1"/>
          </p:cNvSpPr>
          <p:nvPr>
            <p:ph sz="quarter" idx="13"/>
          </p:nvPr>
        </p:nvSpPr>
        <p:spPr/>
        <p:txBody>
          <a:bodyPr>
            <a:normAutofit lnSpcReduction="10000"/>
          </a:bodyPr>
          <a:lstStyle/>
          <a:p>
            <a:r>
              <a:rPr lang="nb-NO" dirty="0"/>
              <a:t>Handlingsrutiner</a:t>
            </a:r>
          </a:p>
          <a:p>
            <a:r>
              <a:rPr lang="nb-NO" dirty="0"/>
              <a:t>Stafettloggen</a:t>
            </a:r>
          </a:p>
          <a:p>
            <a:r>
              <a:rPr lang="nb-NO" dirty="0"/>
              <a:t>Samtykke og taushetsplikt</a:t>
            </a:r>
          </a:p>
          <a:p>
            <a:r>
              <a:rPr lang="nb-NO" dirty="0"/>
              <a:t>Kunnskap om andre tjenester</a:t>
            </a:r>
          </a:p>
          <a:p>
            <a:pPr marL="0" indent="0">
              <a:buNone/>
            </a:pPr>
            <a:endParaRPr lang="nb-NO" dirty="0"/>
          </a:p>
          <a:p>
            <a:r>
              <a:rPr lang="nb-NO" dirty="0"/>
              <a:t>Hvordan lykkes med implementering</a:t>
            </a:r>
          </a:p>
          <a:p>
            <a:endParaRPr lang="nb-NO" dirty="0"/>
          </a:p>
          <a:p>
            <a:endParaRPr lang="nb-NO" dirty="0"/>
          </a:p>
          <a:p>
            <a:endParaRPr lang="nb-NO" dirty="0"/>
          </a:p>
          <a:p>
            <a:endParaRPr lang="nb-NO" dirty="0"/>
          </a:p>
          <a:p>
            <a:endParaRPr lang="nb-NO" dirty="0"/>
          </a:p>
        </p:txBody>
      </p:sp>
      <p:sp>
        <p:nvSpPr>
          <p:cNvPr id="6" name="Plassholder for innhold 5"/>
          <p:cNvSpPr>
            <a:spLocks noGrp="1"/>
          </p:cNvSpPr>
          <p:nvPr>
            <p:ph sz="quarter" idx="14"/>
          </p:nvPr>
        </p:nvSpPr>
        <p:spPr/>
        <p:txBody>
          <a:bodyPr>
            <a:normAutofit fontScale="92500"/>
          </a:bodyPr>
          <a:lstStyle/>
          <a:p>
            <a:r>
              <a:rPr lang="nb-NO" dirty="0"/>
              <a:t>Dilemmaer som kan oppstå</a:t>
            </a:r>
          </a:p>
          <a:p>
            <a:r>
              <a:rPr lang="nb-NO" dirty="0"/>
              <a:t>Kommunikasjon</a:t>
            </a:r>
          </a:p>
          <a:p>
            <a:r>
              <a:rPr lang="nb-NO" dirty="0"/>
              <a:t>Møteledelse og møtegjennomføring</a:t>
            </a:r>
          </a:p>
          <a:p>
            <a:r>
              <a:rPr lang="nb-NO" dirty="0"/>
              <a:t>Samarbeid</a:t>
            </a:r>
          </a:p>
          <a:p>
            <a:r>
              <a:rPr lang="nb-NO" dirty="0"/>
              <a:t>Holdninger</a:t>
            </a:r>
          </a:p>
          <a:p>
            <a:r>
              <a:rPr lang="nb-NO" dirty="0"/>
              <a:t>Brukermedvirkning</a:t>
            </a:r>
          </a:p>
          <a:p>
            <a:r>
              <a:rPr lang="nb-NO" dirty="0"/>
              <a:t>Barnets stemme</a:t>
            </a:r>
          </a:p>
          <a:p>
            <a:endParaRPr lang="nb-NO" dirty="0"/>
          </a:p>
        </p:txBody>
      </p:sp>
    </p:spTree>
    <p:extLst>
      <p:ext uri="{BB962C8B-B14F-4D97-AF65-F5344CB8AC3E}">
        <p14:creationId xmlns:p14="http://schemas.microsoft.com/office/powerpoint/2010/main" val="131285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Fange opp og følge opp!</a:t>
            </a:r>
            <a:endParaRPr lang="nb-NO" dirty="0"/>
          </a:p>
        </p:txBody>
      </p:sp>
      <p:sp>
        <p:nvSpPr>
          <p:cNvPr id="3" name="Undertittel 2"/>
          <p:cNvSpPr>
            <a:spLocks noGrp="1"/>
          </p:cNvSpPr>
          <p:nvPr>
            <p:ph type="subTitle" idx="1"/>
          </p:nvPr>
        </p:nvSpPr>
        <p:spPr/>
        <p:txBody>
          <a:bodyPr/>
          <a:lstStyle/>
          <a:p>
            <a:r>
              <a:rPr lang="nb-NO" dirty="0" smtClean="0"/>
              <a:t>BTI i Nittedal kommune</a:t>
            </a:r>
          </a:p>
          <a:p>
            <a:r>
              <a:rPr lang="nb-NO" dirty="0" smtClean="0"/>
              <a:t>10. September 2019</a:t>
            </a:r>
          </a:p>
          <a:p>
            <a:endParaRPr lang="nb-NO" dirty="0"/>
          </a:p>
          <a:p>
            <a:r>
              <a:rPr lang="nb-NO" dirty="0" smtClean="0"/>
              <a:t>Anja Øvrebø Brotnow, BTI- og SLT-koordinator</a:t>
            </a:r>
            <a:endParaRPr lang="nb-NO" dirty="0"/>
          </a:p>
        </p:txBody>
      </p:sp>
    </p:spTree>
    <p:extLst>
      <p:ext uri="{BB962C8B-B14F-4D97-AF65-F5344CB8AC3E}">
        <p14:creationId xmlns:p14="http://schemas.microsoft.com/office/powerpoint/2010/main" val="299937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BTI-modellen</a:t>
            </a:r>
            <a:endParaRPr lang="nb-NO" dirty="0"/>
          </a:p>
        </p:txBody>
      </p:sp>
      <p:sp>
        <p:nvSpPr>
          <p:cNvPr id="3" name="Undertittel 2"/>
          <p:cNvSpPr>
            <a:spLocks noGrp="1"/>
          </p:cNvSpPr>
          <p:nvPr>
            <p:ph type="subTitle" idx="1"/>
          </p:nvPr>
        </p:nvSpPr>
        <p:spPr/>
        <p:txBody>
          <a:bodyPr/>
          <a:lstStyle/>
          <a:p>
            <a:r>
              <a:rPr lang="nb-NO" dirty="0" smtClean="0"/>
              <a:t>Hva er egentlig en samhandlingsmodell? Og hva har det å si for meg? </a:t>
            </a:r>
            <a:endParaRPr lang="nb-NO" dirty="0"/>
          </a:p>
        </p:txBody>
      </p:sp>
    </p:spTree>
    <p:extLst>
      <p:ext uri="{BB962C8B-B14F-4D97-AF65-F5344CB8AC3E}">
        <p14:creationId xmlns:p14="http://schemas.microsoft.com/office/powerpoint/2010/main" val="344329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spc="50" dirty="0" smtClean="0">
                <a:solidFill>
                  <a:srgbClr val="717174"/>
                </a:solidFill>
                <a:ea typeface="Calibri" charset="0"/>
                <a:cs typeface="Calibri" charset="0"/>
              </a:rPr>
              <a:t>BTI ER ET HANDLIGSFORLØP PÅ FIRE NIVÅER</a:t>
            </a:r>
            <a:endParaRPr lang="nb-NO" sz="2000" spc="50" dirty="0">
              <a:solidFill>
                <a:srgbClr val="717174"/>
              </a:solidFill>
              <a:ea typeface="Calibri" charset="0"/>
              <a:cs typeface="Calibri" charset="0"/>
            </a:endParaRPr>
          </a:p>
        </p:txBody>
      </p:sp>
      <p:sp>
        <p:nvSpPr>
          <p:cNvPr id="5" name="Rectangle 3"/>
          <p:cNvSpPr/>
          <p:nvPr/>
        </p:nvSpPr>
        <p:spPr>
          <a:xfrm>
            <a:off x="2975024" y="4385586"/>
            <a:ext cx="1349657" cy="296925"/>
          </a:xfrm>
          <a:prstGeom prst="rect">
            <a:avLst/>
          </a:prstGeom>
          <a:solidFill>
            <a:srgbClr val="A8C945"/>
          </a:solidFill>
          <a:ln>
            <a:solidFill>
              <a:srgbClr val="96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pc="50" dirty="0">
              <a:solidFill>
                <a:schemeClr val="bg1"/>
              </a:solidFill>
              <a:effectLst>
                <a:outerShdw blurRad="63500" sx="102000" sy="102000" algn="ctr" rotWithShape="0">
                  <a:prstClr val="black">
                    <a:alpha val="50000"/>
                  </a:prstClr>
                </a:outerShdw>
              </a:effectLst>
              <a:latin typeface="ChollaSansRegular" charset="0"/>
              <a:ea typeface="ChollaSansRegular" charset="0"/>
              <a:cs typeface="ChollaSansRegular" charset="0"/>
            </a:endParaRPr>
          </a:p>
        </p:txBody>
      </p:sp>
      <p:pic>
        <p:nvPicPr>
          <p:cNvPr id="6" name="Picture 5"/>
          <p:cNvPicPr>
            <a:picLocks noChangeAspect="1"/>
          </p:cNvPicPr>
          <p:nvPr/>
        </p:nvPicPr>
        <p:blipFill rotWithShape="1">
          <a:blip r:embed="rId3"/>
          <a:srcRect t="10108" b="20601"/>
          <a:stretch/>
        </p:blipFill>
        <p:spPr>
          <a:xfrm>
            <a:off x="3283232" y="4385586"/>
            <a:ext cx="733239" cy="296925"/>
          </a:xfrm>
          <a:prstGeom prst="rect">
            <a:avLst/>
          </a:prstGeom>
        </p:spPr>
      </p:pic>
      <p:sp>
        <p:nvSpPr>
          <p:cNvPr id="7" name="Rectangle 7"/>
          <p:cNvSpPr/>
          <p:nvPr/>
        </p:nvSpPr>
        <p:spPr>
          <a:xfrm>
            <a:off x="1366837" y="4385585"/>
            <a:ext cx="1345473" cy="296004"/>
          </a:xfrm>
          <a:prstGeom prst="rect">
            <a:avLst/>
          </a:prstGeom>
          <a:solidFill>
            <a:srgbClr val="309EB3"/>
          </a:solidFill>
          <a:ln>
            <a:solidFill>
              <a:srgbClr val="069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pc="50" dirty="0">
              <a:solidFill>
                <a:schemeClr val="bg1"/>
              </a:solidFill>
              <a:effectLst>
                <a:outerShdw blurRad="63500" sx="102000" sy="102000" algn="ctr" rotWithShape="0">
                  <a:prstClr val="black">
                    <a:alpha val="50000"/>
                  </a:prstClr>
                </a:outerShdw>
              </a:effectLst>
              <a:latin typeface="ChollaSansRegular" charset="0"/>
              <a:ea typeface="ChollaSansRegular" charset="0"/>
              <a:cs typeface="ChollaSansRegular" charset="0"/>
            </a:endParaRPr>
          </a:p>
        </p:txBody>
      </p:sp>
      <p:pic>
        <p:nvPicPr>
          <p:cNvPr id="8" name="Picture 8"/>
          <p:cNvPicPr>
            <a:picLocks noChangeAspect="1"/>
          </p:cNvPicPr>
          <p:nvPr/>
        </p:nvPicPr>
        <p:blipFill rotWithShape="1">
          <a:blip r:embed="rId4"/>
          <a:srcRect t="11733" b="20602"/>
          <a:stretch/>
        </p:blipFill>
        <p:spPr>
          <a:xfrm>
            <a:off x="1674091" y="4392528"/>
            <a:ext cx="730966" cy="289061"/>
          </a:xfrm>
          <a:prstGeom prst="rect">
            <a:avLst/>
          </a:prstGeom>
          <a:ln>
            <a:noFill/>
          </a:ln>
        </p:spPr>
      </p:pic>
      <p:sp>
        <p:nvSpPr>
          <p:cNvPr id="9" name="Rectangle 10"/>
          <p:cNvSpPr/>
          <p:nvPr/>
        </p:nvSpPr>
        <p:spPr>
          <a:xfrm>
            <a:off x="4530976" y="4383712"/>
            <a:ext cx="1355332" cy="298173"/>
          </a:xfrm>
          <a:prstGeom prst="rect">
            <a:avLst/>
          </a:prstGeom>
          <a:solidFill>
            <a:srgbClr val="F7A831"/>
          </a:solidFill>
          <a:ln>
            <a:solidFill>
              <a:srgbClr val="F59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pc="50" dirty="0">
              <a:solidFill>
                <a:schemeClr val="bg1"/>
              </a:solidFill>
              <a:effectLst>
                <a:outerShdw blurRad="63500" sx="102000" sy="102000" algn="ctr" rotWithShape="0">
                  <a:prstClr val="black">
                    <a:alpha val="50000"/>
                  </a:prstClr>
                </a:outerShdw>
              </a:effectLst>
              <a:latin typeface="ChollaSansRegular" charset="0"/>
              <a:ea typeface="ChollaSansRegular" charset="0"/>
              <a:cs typeface="ChollaSansRegular" charset="0"/>
            </a:endParaRPr>
          </a:p>
        </p:txBody>
      </p:sp>
      <p:pic>
        <p:nvPicPr>
          <p:cNvPr id="10" name="Picture 11"/>
          <p:cNvPicPr>
            <a:picLocks noChangeAspect="1"/>
          </p:cNvPicPr>
          <p:nvPr/>
        </p:nvPicPr>
        <p:blipFill rotWithShape="1">
          <a:blip r:embed="rId5"/>
          <a:srcRect t="11734" b="20600"/>
          <a:stretch/>
        </p:blipFill>
        <p:spPr>
          <a:xfrm>
            <a:off x="4843430" y="4390706"/>
            <a:ext cx="736322" cy="291179"/>
          </a:xfrm>
          <a:prstGeom prst="rect">
            <a:avLst/>
          </a:prstGeom>
        </p:spPr>
      </p:pic>
      <p:sp>
        <p:nvSpPr>
          <p:cNvPr id="11" name="Rectangle 13"/>
          <p:cNvSpPr/>
          <p:nvPr/>
        </p:nvSpPr>
        <p:spPr>
          <a:xfrm>
            <a:off x="6143347" y="4383416"/>
            <a:ext cx="1355333" cy="298173"/>
          </a:xfrm>
          <a:prstGeom prst="rect">
            <a:avLst/>
          </a:prstGeom>
          <a:solidFill>
            <a:srgbClr val="E94373"/>
          </a:solidFill>
          <a:ln>
            <a:solidFill>
              <a:srgbClr val="E9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pc="50" dirty="0">
              <a:solidFill>
                <a:schemeClr val="bg1"/>
              </a:solidFill>
              <a:effectLst>
                <a:outerShdw blurRad="63500" sx="102000" sy="102000" algn="ctr" rotWithShape="0">
                  <a:prstClr val="black">
                    <a:alpha val="50000"/>
                  </a:prstClr>
                </a:outerShdw>
              </a:effectLst>
              <a:latin typeface="ChollaSansRegular" charset="0"/>
              <a:ea typeface="ChollaSansRegular" charset="0"/>
              <a:cs typeface="ChollaSansRegular" charset="0"/>
            </a:endParaRPr>
          </a:p>
        </p:txBody>
      </p:sp>
      <p:pic>
        <p:nvPicPr>
          <p:cNvPr id="12" name="Picture 14"/>
          <p:cNvPicPr>
            <a:picLocks noChangeAspect="1"/>
          </p:cNvPicPr>
          <p:nvPr/>
        </p:nvPicPr>
        <p:blipFill rotWithShape="1">
          <a:blip r:embed="rId6"/>
          <a:srcRect t="10108" b="20601"/>
          <a:stretch/>
        </p:blipFill>
        <p:spPr>
          <a:xfrm>
            <a:off x="6452852" y="4383416"/>
            <a:ext cx="736322" cy="298173"/>
          </a:xfrm>
          <a:prstGeom prst="rect">
            <a:avLst/>
          </a:prstGeom>
        </p:spPr>
      </p:pic>
      <p:sp>
        <p:nvSpPr>
          <p:cNvPr id="13" name="Rectangle 16"/>
          <p:cNvSpPr/>
          <p:nvPr/>
        </p:nvSpPr>
        <p:spPr>
          <a:xfrm>
            <a:off x="1366837" y="1112347"/>
            <a:ext cx="1349656" cy="3196462"/>
          </a:xfrm>
          <a:prstGeom prst="rect">
            <a:avLst/>
          </a:prstGeom>
          <a:solidFill>
            <a:srgbClr val="309EB3"/>
          </a:solidFill>
          <a:ln>
            <a:solidFill>
              <a:srgbClr val="0694A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pc="50" dirty="0">
              <a:solidFill>
                <a:schemeClr val="bg1"/>
              </a:solidFill>
              <a:effectLst>
                <a:outerShdw blurRad="63500" sx="102000" sy="102000" algn="ctr" rotWithShape="0">
                  <a:prstClr val="black">
                    <a:alpha val="50000"/>
                  </a:prstClr>
                </a:outerShdw>
              </a:effectLst>
              <a:latin typeface="ChollaSansRegular" charset="0"/>
              <a:ea typeface="ChollaSansRegular" charset="0"/>
              <a:cs typeface="ChollaSansRegular" charset="0"/>
            </a:endParaRPr>
          </a:p>
        </p:txBody>
      </p:sp>
      <p:sp>
        <p:nvSpPr>
          <p:cNvPr id="14" name="Rectangle 18"/>
          <p:cNvSpPr/>
          <p:nvPr/>
        </p:nvSpPr>
        <p:spPr>
          <a:xfrm>
            <a:off x="2975024" y="1112347"/>
            <a:ext cx="1349657" cy="3196463"/>
          </a:xfrm>
          <a:prstGeom prst="rect">
            <a:avLst/>
          </a:prstGeom>
          <a:solidFill>
            <a:srgbClr val="A8C945"/>
          </a:solidFill>
          <a:ln>
            <a:solidFill>
              <a:srgbClr val="96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pc="50" dirty="0">
              <a:solidFill>
                <a:schemeClr val="bg1"/>
              </a:solidFill>
              <a:effectLst>
                <a:outerShdw blurRad="63500" sx="102000" sy="102000" algn="ctr" rotWithShape="0">
                  <a:prstClr val="black">
                    <a:alpha val="50000"/>
                  </a:prstClr>
                </a:outerShdw>
              </a:effectLst>
              <a:latin typeface="ChollaSansRegular" charset="0"/>
              <a:ea typeface="ChollaSansRegular" charset="0"/>
              <a:cs typeface="ChollaSansRegular" charset="0"/>
            </a:endParaRPr>
          </a:p>
        </p:txBody>
      </p:sp>
      <p:sp>
        <p:nvSpPr>
          <p:cNvPr id="15" name="Rectangle 19"/>
          <p:cNvSpPr/>
          <p:nvPr/>
        </p:nvSpPr>
        <p:spPr>
          <a:xfrm>
            <a:off x="4536651" y="1112347"/>
            <a:ext cx="1349657" cy="3196463"/>
          </a:xfrm>
          <a:prstGeom prst="rect">
            <a:avLst/>
          </a:prstGeom>
          <a:solidFill>
            <a:srgbClr val="F7A831"/>
          </a:solidFill>
          <a:ln>
            <a:solidFill>
              <a:srgbClr val="F59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pc="50" dirty="0">
              <a:solidFill>
                <a:schemeClr val="bg1"/>
              </a:solidFill>
              <a:effectLst>
                <a:outerShdw blurRad="63500" sx="102000" sy="102000" algn="ctr" rotWithShape="0">
                  <a:prstClr val="black">
                    <a:alpha val="50000"/>
                  </a:prstClr>
                </a:outerShdw>
              </a:effectLst>
              <a:latin typeface="ChollaSansRegular" charset="0"/>
              <a:ea typeface="ChollaSansRegular" charset="0"/>
              <a:cs typeface="ChollaSansRegular" charset="0"/>
            </a:endParaRPr>
          </a:p>
        </p:txBody>
      </p:sp>
      <p:sp>
        <p:nvSpPr>
          <p:cNvPr id="16" name="Rectangle 20"/>
          <p:cNvSpPr/>
          <p:nvPr/>
        </p:nvSpPr>
        <p:spPr>
          <a:xfrm>
            <a:off x="6149023" y="1103234"/>
            <a:ext cx="1349657" cy="3196463"/>
          </a:xfrm>
          <a:prstGeom prst="rect">
            <a:avLst/>
          </a:prstGeom>
          <a:solidFill>
            <a:srgbClr val="E94373"/>
          </a:solidFill>
          <a:ln>
            <a:solidFill>
              <a:srgbClr val="E9437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nb-NO" spc="50" dirty="0">
              <a:solidFill>
                <a:schemeClr val="bg1"/>
              </a:solidFill>
              <a:effectLst>
                <a:outerShdw blurRad="63500" sx="102000" sy="102000" algn="ctr" rotWithShape="0">
                  <a:prstClr val="black">
                    <a:alpha val="50000"/>
                  </a:prstClr>
                </a:outerShdw>
              </a:effectLst>
              <a:latin typeface="ChollaSansRegular" charset="0"/>
              <a:ea typeface="ChollaSansRegular" charset="0"/>
              <a:cs typeface="ChollaSansRegular" charset="0"/>
            </a:endParaRPr>
          </a:p>
        </p:txBody>
      </p:sp>
      <p:sp>
        <p:nvSpPr>
          <p:cNvPr id="17" name="TextBox 21"/>
          <p:cNvSpPr txBox="1"/>
          <p:nvPr/>
        </p:nvSpPr>
        <p:spPr>
          <a:xfrm>
            <a:off x="1331915" y="1941852"/>
            <a:ext cx="1364563" cy="923330"/>
          </a:xfrm>
          <a:prstGeom prst="rect">
            <a:avLst/>
          </a:prstGeom>
          <a:noFill/>
          <a:effectLst/>
        </p:spPr>
        <p:txBody>
          <a:bodyPr wrap="square" rtlCol="0">
            <a:spAutoFit/>
          </a:bodyPr>
          <a:lstStyle/>
          <a:p>
            <a:pPr algn="ctr"/>
            <a:r>
              <a:rPr lang="nb-NO" spc="50" dirty="0" smtClean="0">
                <a:solidFill>
                  <a:schemeClr val="bg1"/>
                </a:solidFill>
                <a:effectLst>
                  <a:outerShdw blurRad="63500" sx="102000" sy="102000" algn="ctr" rotWithShape="0">
                    <a:prstClr val="black">
                      <a:alpha val="50000"/>
                    </a:prstClr>
                  </a:outerShdw>
                </a:effectLst>
                <a:latin typeface="+mj-lt"/>
                <a:ea typeface="Calibri" charset="0"/>
                <a:cs typeface="Calibri" charset="0"/>
              </a:rPr>
              <a:t>Avklar undring / bekymring</a:t>
            </a:r>
            <a:endParaRPr lang="nb-NO" spc="50" dirty="0">
              <a:solidFill>
                <a:schemeClr val="bg1"/>
              </a:solidFill>
              <a:effectLst>
                <a:outerShdw blurRad="63500" sx="102000" sy="102000" algn="ctr" rotWithShape="0">
                  <a:prstClr val="black">
                    <a:alpha val="50000"/>
                  </a:prstClr>
                </a:outerShdw>
              </a:effectLst>
              <a:latin typeface="+mj-lt"/>
              <a:ea typeface="Calibri" charset="0"/>
              <a:cs typeface="Calibri" charset="0"/>
            </a:endParaRPr>
          </a:p>
        </p:txBody>
      </p:sp>
      <p:sp>
        <p:nvSpPr>
          <p:cNvPr id="18" name="TextBox 22"/>
          <p:cNvSpPr txBox="1"/>
          <p:nvPr/>
        </p:nvSpPr>
        <p:spPr>
          <a:xfrm>
            <a:off x="2940626" y="1940764"/>
            <a:ext cx="1418450" cy="646331"/>
          </a:xfrm>
          <a:prstGeom prst="rect">
            <a:avLst/>
          </a:prstGeom>
          <a:noFill/>
          <a:effectLst/>
        </p:spPr>
        <p:txBody>
          <a:bodyPr wrap="square" rtlCol="0">
            <a:spAutoFit/>
          </a:bodyPr>
          <a:lstStyle/>
          <a:p>
            <a:pPr algn="ctr"/>
            <a:r>
              <a:rPr lang="nb-NO" spc="50" dirty="0" smtClean="0">
                <a:solidFill>
                  <a:schemeClr val="bg1"/>
                </a:solidFill>
                <a:effectLst>
                  <a:outerShdw blurRad="63500" sx="102000" sy="102000" algn="ctr" rotWithShape="0">
                    <a:prstClr val="black">
                      <a:alpha val="50000"/>
                    </a:prstClr>
                  </a:outerShdw>
                </a:effectLst>
                <a:latin typeface="+mj-lt"/>
                <a:ea typeface="Calibri" charset="0"/>
                <a:cs typeface="Calibri" charset="0"/>
              </a:rPr>
              <a:t>Intern </a:t>
            </a:r>
            <a:br>
              <a:rPr lang="nb-NO" spc="50" dirty="0" smtClean="0">
                <a:solidFill>
                  <a:schemeClr val="bg1"/>
                </a:solidFill>
                <a:effectLst>
                  <a:outerShdw blurRad="63500" sx="102000" sy="102000" algn="ctr" rotWithShape="0">
                    <a:prstClr val="black">
                      <a:alpha val="50000"/>
                    </a:prstClr>
                  </a:outerShdw>
                </a:effectLst>
                <a:latin typeface="+mj-lt"/>
                <a:ea typeface="Calibri" charset="0"/>
                <a:cs typeface="Calibri" charset="0"/>
              </a:rPr>
            </a:br>
            <a:r>
              <a:rPr lang="nb-NO" spc="50" dirty="0" smtClean="0">
                <a:solidFill>
                  <a:schemeClr val="bg1"/>
                </a:solidFill>
                <a:effectLst>
                  <a:outerShdw blurRad="63500" sx="102000" sy="102000" algn="ctr" rotWithShape="0">
                    <a:prstClr val="black">
                      <a:alpha val="50000"/>
                    </a:prstClr>
                  </a:outerShdw>
                </a:effectLst>
                <a:latin typeface="+mj-lt"/>
                <a:ea typeface="Calibri" charset="0"/>
                <a:cs typeface="Calibri" charset="0"/>
              </a:rPr>
              <a:t>innsats</a:t>
            </a:r>
            <a:endParaRPr lang="nb-NO" spc="50" dirty="0">
              <a:solidFill>
                <a:schemeClr val="bg1"/>
              </a:solidFill>
              <a:effectLst>
                <a:outerShdw blurRad="63500" sx="102000" sy="102000" algn="ctr" rotWithShape="0">
                  <a:prstClr val="black">
                    <a:alpha val="50000"/>
                  </a:prstClr>
                </a:outerShdw>
              </a:effectLst>
              <a:latin typeface="+mj-lt"/>
              <a:ea typeface="Calibri" charset="0"/>
              <a:cs typeface="Calibri" charset="0"/>
            </a:endParaRPr>
          </a:p>
        </p:txBody>
      </p:sp>
      <p:sp>
        <p:nvSpPr>
          <p:cNvPr id="19" name="TextBox 23"/>
          <p:cNvSpPr txBox="1"/>
          <p:nvPr/>
        </p:nvSpPr>
        <p:spPr>
          <a:xfrm>
            <a:off x="4290930" y="1939676"/>
            <a:ext cx="1943742" cy="923330"/>
          </a:xfrm>
          <a:prstGeom prst="rect">
            <a:avLst/>
          </a:prstGeom>
          <a:noFill/>
          <a:effectLst/>
        </p:spPr>
        <p:txBody>
          <a:bodyPr wrap="square" rtlCol="0">
            <a:spAutoFit/>
          </a:bodyPr>
          <a:lstStyle/>
          <a:p>
            <a:pPr algn="ctr"/>
            <a:r>
              <a:rPr lang="nb-NO" spc="50" dirty="0" smtClean="0">
                <a:solidFill>
                  <a:schemeClr val="bg1"/>
                </a:solidFill>
                <a:effectLst>
                  <a:outerShdw blurRad="63500" sx="102000" sy="102000" algn="ctr" rotWithShape="0">
                    <a:prstClr val="black">
                      <a:alpha val="50000"/>
                    </a:prstClr>
                  </a:outerShdw>
                </a:effectLst>
                <a:latin typeface="+mj-lt"/>
                <a:ea typeface="Calibri" charset="0"/>
                <a:cs typeface="Calibri" charset="0"/>
              </a:rPr>
              <a:t>Samarbeid mellom to tjenester</a:t>
            </a:r>
            <a:endParaRPr lang="nb-NO" spc="50" dirty="0">
              <a:solidFill>
                <a:schemeClr val="bg1"/>
              </a:solidFill>
              <a:effectLst>
                <a:outerShdw blurRad="63500" sx="102000" sy="102000" algn="ctr" rotWithShape="0">
                  <a:prstClr val="black">
                    <a:alpha val="50000"/>
                  </a:prstClr>
                </a:outerShdw>
              </a:effectLst>
              <a:latin typeface="+mj-lt"/>
              <a:ea typeface="Calibri" charset="0"/>
              <a:cs typeface="Calibri" charset="0"/>
            </a:endParaRPr>
          </a:p>
        </p:txBody>
      </p:sp>
      <p:sp>
        <p:nvSpPr>
          <p:cNvPr id="20" name="TextBox 24"/>
          <p:cNvSpPr txBox="1"/>
          <p:nvPr/>
        </p:nvSpPr>
        <p:spPr>
          <a:xfrm>
            <a:off x="5839194" y="1939676"/>
            <a:ext cx="1963638" cy="923330"/>
          </a:xfrm>
          <a:prstGeom prst="rect">
            <a:avLst/>
          </a:prstGeom>
          <a:noFill/>
          <a:effectLst/>
        </p:spPr>
        <p:txBody>
          <a:bodyPr wrap="square" rtlCol="0">
            <a:spAutoFit/>
          </a:bodyPr>
          <a:lstStyle/>
          <a:p>
            <a:pPr algn="ctr"/>
            <a:r>
              <a:rPr lang="nb-NO" spc="50" dirty="0" smtClean="0">
                <a:solidFill>
                  <a:schemeClr val="bg1"/>
                </a:solidFill>
                <a:effectLst>
                  <a:outerShdw blurRad="63500" sx="102000" sy="102000" algn="ctr" rotWithShape="0">
                    <a:prstClr val="black">
                      <a:alpha val="50000"/>
                    </a:prstClr>
                  </a:outerShdw>
                </a:effectLst>
                <a:latin typeface="+mj-lt"/>
                <a:ea typeface="Calibri" charset="0"/>
                <a:cs typeface="Calibri" charset="0"/>
              </a:rPr>
              <a:t>Samarbeid mellom flere tjenester</a:t>
            </a:r>
            <a:endParaRPr lang="nb-NO" spc="50" dirty="0">
              <a:solidFill>
                <a:schemeClr val="bg1"/>
              </a:solidFill>
              <a:effectLst>
                <a:outerShdw blurRad="63500" sx="102000" sy="102000" algn="ctr" rotWithShape="0">
                  <a:prstClr val="black">
                    <a:alpha val="50000"/>
                  </a:prstClr>
                </a:outerShdw>
              </a:effectLst>
              <a:latin typeface="+mj-lt"/>
              <a:ea typeface="Calibri" charset="0"/>
              <a:cs typeface="Calibri" charset="0"/>
            </a:endParaRPr>
          </a:p>
        </p:txBody>
      </p:sp>
    </p:spTree>
    <p:extLst>
      <p:ext uri="{BB962C8B-B14F-4D97-AF65-F5344CB8AC3E}">
        <p14:creationId xmlns:p14="http://schemas.microsoft.com/office/powerpoint/2010/main" val="104524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Handlingsveileder</a:t>
            </a:r>
            <a:endParaRPr lang="nb-NO" dirty="0"/>
          </a:p>
        </p:txBody>
      </p:sp>
      <p:grpSp>
        <p:nvGrpSpPr>
          <p:cNvPr id="4" name="Gruppe 3"/>
          <p:cNvGrpSpPr/>
          <p:nvPr/>
        </p:nvGrpSpPr>
        <p:grpSpPr>
          <a:xfrm>
            <a:off x="1414128" y="1005580"/>
            <a:ext cx="6349971" cy="3541785"/>
            <a:chOff x="1414128" y="1005580"/>
            <a:chExt cx="6349971" cy="3541785"/>
          </a:xfrm>
        </p:grpSpPr>
        <p:sp>
          <p:nvSpPr>
            <p:cNvPr id="5" name="Rectangle 5"/>
            <p:cNvSpPr/>
            <p:nvPr/>
          </p:nvSpPr>
          <p:spPr>
            <a:xfrm>
              <a:off x="3080786" y="4250364"/>
              <a:ext cx="1350000" cy="297000"/>
            </a:xfrm>
            <a:prstGeom prst="rect">
              <a:avLst/>
            </a:prstGeom>
            <a:solidFill>
              <a:srgbClr val="A8C945"/>
            </a:solidFill>
            <a:ln>
              <a:solidFill>
                <a:srgbClr val="96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spc="38" dirty="0">
                <a:solidFill>
                  <a:schemeClr val="bg1"/>
                </a:solidFill>
                <a:effectLst>
                  <a:outerShdw blurRad="63500" sx="102000" sy="102000" algn="ctr" rotWithShape="0">
                    <a:prstClr val="black">
                      <a:alpha val="50000"/>
                    </a:prstClr>
                  </a:outerShdw>
                </a:effectLst>
                <a:latin typeface="ChollaSansRegular" charset="0"/>
                <a:ea typeface="ChollaSansRegular" charset="0"/>
                <a:cs typeface="ChollaSansRegular" charset="0"/>
              </a:endParaRPr>
            </a:p>
          </p:txBody>
        </p:sp>
        <p:pic>
          <p:nvPicPr>
            <p:cNvPr id="6" name="Picture 112"/>
            <p:cNvPicPr>
              <a:picLocks noChangeAspect="1"/>
            </p:cNvPicPr>
            <p:nvPr/>
          </p:nvPicPr>
          <p:blipFill rotWithShape="1">
            <a:blip r:embed="rId2"/>
            <a:srcRect t="10108" b="20601"/>
            <a:stretch/>
          </p:blipFill>
          <p:spPr>
            <a:xfrm>
              <a:off x="3389073" y="4250364"/>
              <a:ext cx="733425" cy="297000"/>
            </a:xfrm>
            <a:prstGeom prst="rect">
              <a:avLst/>
            </a:prstGeom>
          </p:spPr>
        </p:pic>
        <p:sp>
          <p:nvSpPr>
            <p:cNvPr id="7" name="Rectangle 11"/>
            <p:cNvSpPr/>
            <p:nvPr/>
          </p:nvSpPr>
          <p:spPr>
            <a:xfrm>
              <a:off x="1414128" y="3601408"/>
              <a:ext cx="1350000" cy="508235"/>
            </a:xfrm>
            <a:prstGeom prst="rect">
              <a:avLst/>
            </a:prstGeom>
            <a:solidFill>
              <a:srgbClr val="E5EEF3"/>
            </a:solidFill>
            <a:ln>
              <a:solidFill>
                <a:srgbClr val="069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solidFill>
                    <a:schemeClr val="tx1"/>
                  </a:solidFill>
                  <a:ea typeface="ChollaSansRegular" charset="0"/>
                  <a:cs typeface="ChollaSansRegular" charset="0"/>
                </a:rPr>
                <a:t>Er situasjonen akutt?</a:t>
              </a:r>
              <a:endParaRPr lang="nb-NO" sz="900" dirty="0">
                <a:solidFill>
                  <a:schemeClr val="tx1"/>
                </a:solidFill>
                <a:ea typeface="ChollaSansRegular" charset="0"/>
                <a:cs typeface="ChollaSansRegular" charset="0"/>
              </a:endParaRPr>
            </a:p>
          </p:txBody>
        </p:sp>
        <p:sp>
          <p:nvSpPr>
            <p:cNvPr id="8" name="Triangle 12"/>
            <p:cNvSpPr/>
            <p:nvPr/>
          </p:nvSpPr>
          <p:spPr>
            <a:xfrm>
              <a:off x="2002984" y="3504010"/>
              <a:ext cx="172289" cy="97398"/>
            </a:xfrm>
            <a:prstGeom prst="triangle">
              <a:avLst/>
            </a:prstGeom>
            <a:solidFill>
              <a:srgbClr val="0694AA"/>
            </a:solidFill>
            <a:ln>
              <a:solidFill>
                <a:srgbClr val="069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9" name="Rectangle 17"/>
            <p:cNvSpPr/>
            <p:nvPr/>
          </p:nvSpPr>
          <p:spPr>
            <a:xfrm>
              <a:off x="3080786" y="3601408"/>
              <a:ext cx="1350000" cy="508235"/>
            </a:xfrm>
            <a:prstGeom prst="rect">
              <a:avLst/>
            </a:prstGeom>
            <a:solidFill>
              <a:srgbClr val="E8EFD0"/>
            </a:solidFill>
            <a:ln>
              <a:solidFill>
                <a:srgbClr val="96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solidFill>
                    <a:schemeClr val="tx1"/>
                  </a:solidFill>
                  <a:ea typeface="ChollaSansRegular" charset="0"/>
                  <a:cs typeface="ChollaSansRegular" charset="0"/>
                </a:rPr>
                <a:t>Forbered et godt møte</a:t>
              </a:r>
              <a:endParaRPr lang="nb-NO" sz="900" dirty="0">
                <a:solidFill>
                  <a:schemeClr val="tx1"/>
                </a:solidFill>
                <a:ea typeface="ChollaSansRegular" charset="0"/>
                <a:cs typeface="ChollaSansRegular" charset="0"/>
              </a:endParaRPr>
            </a:p>
          </p:txBody>
        </p:sp>
        <p:sp>
          <p:nvSpPr>
            <p:cNvPr id="10" name="Triangle 18"/>
            <p:cNvSpPr/>
            <p:nvPr/>
          </p:nvSpPr>
          <p:spPr>
            <a:xfrm>
              <a:off x="3669642" y="3504010"/>
              <a:ext cx="172289" cy="97398"/>
            </a:xfrm>
            <a:prstGeom prst="triangle">
              <a:avLst/>
            </a:prstGeom>
            <a:solidFill>
              <a:srgbClr val="96C11E"/>
            </a:solidFill>
            <a:ln>
              <a:solidFill>
                <a:srgbClr val="96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1" name="Rectangle 23"/>
            <p:cNvSpPr/>
            <p:nvPr/>
          </p:nvSpPr>
          <p:spPr>
            <a:xfrm>
              <a:off x="4747442" y="3601408"/>
              <a:ext cx="1350000" cy="508235"/>
            </a:xfrm>
            <a:prstGeom prst="rect">
              <a:avLst/>
            </a:prstGeom>
            <a:solidFill>
              <a:srgbClr val="FEE7CB"/>
            </a:solidFill>
            <a:ln>
              <a:solidFill>
                <a:srgbClr val="F59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solidFill>
                    <a:schemeClr val="tx1"/>
                  </a:solidFill>
                  <a:ea typeface="ChollaSansRegular" charset="0"/>
                  <a:cs typeface="ChollaSansRegular" charset="0"/>
                </a:rPr>
                <a:t>Avklaring og samtykke</a:t>
              </a:r>
              <a:endParaRPr lang="nb-NO" sz="900" dirty="0">
                <a:solidFill>
                  <a:schemeClr val="tx1"/>
                </a:solidFill>
                <a:ea typeface="ChollaSansRegular" charset="0"/>
                <a:cs typeface="ChollaSansRegular" charset="0"/>
              </a:endParaRPr>
            </a:p>
          </p:txBody>
        </p:sp>
        <p:sp>
          <p:nvSpPr>
            <p:cNvPr id="12" name="Triangle 24"/>
            <p:cNvSpPr/>
            <p:nvPr/>
          </p:nvSpPr>
          <p:spPr>
            <a:xfrm>
              <a:off x="5336298" y="3504010"/>
              <a:ext cx="172289" cy="97398"/>
            </a:xfrm>
            <a:prstGeom prst="triangle">
              <a:avLst/>
            </a:prstGeom>
            <a:solidFill>
              <a:srgbClr val="F59B0B"/>
            </a:solidFill>
            <a:ln>
              <a:solidFill>
                <a:srgbClr val="F59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3" name="Rectangle 26"/>
            <p:cNvSpPr/>
            <p:nvPr/>
          </p:nvSpPr>
          <p:spPr>
            <a:xfrm>
              <a:off x="6414099" y="3601408"/>
              <a:ext cx="1350000" cy="508235"/>
            </a:xfrm>
            <a:prstGeom prst="rect">
              <a:avLst/>
            </a:prstGeom>
            <a:solidFill>
              <a:srgbClr val="FAD9DE"/>
            </a:solidFill>
            <a:ln>
              <a:solidFill>
                <a:srgbClr val="E9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a:solidFill>
                    <a:schemeClr val="tx1"/>
                  </a:solidFill>
                  <a:ea typeface="ChollaSansRegular" charset="0"/>
                  <a:cs typeface="ChollaSansRegular" charset="0"/>
                </a:rPr>
                <a:t>Avklaring og samtykke</a:t>
              </a:r>
            </a:p>
          </p:txBody>
        </p:sp>
        <p:sp>
          <p:nvSpPr>
            <p:cNvPr id="14" name="Triangle 27"/>
            <p:cNvSpPr/>
            <p:nvPr/>
          </p:nvSpPr>
          <p:spPr>
            <a:xfrm>
              <a:off x="7002955" y="3504010"/>
              <a:ext cx="172289" cy="97398"/>
            </a:xfrm>
            <a:prstGeom prst="triangle">
              <a:avLst/>
            </a:prstGeom>
            <a:solidFill>
              <a:srgbClr val="E94373"/>
            </a:solidFill>
            <a:ln>
              <a:solidFill>
                <a:srgbClr val="E9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5" name="Rectangle 29"/>
            <p:cNvSpPr/>
            <p:nvPr/>
          </p:nvSpPr>
          <p:spPr>
            <a:xfrm>
              <a:off x="1414128" y="2952451"/>
              <a:ext cx="1350000" cy="508235"/>
            </a:xfrm>
            <a:prstGeom prst="rect">
              <a:avLst/>
            </a:prstGeom>
            <a:solidFill>
              <a:srgbClr val="E5EEF3"/>
            </a:solidFill>
            <a:ln>
              <a:solidFill>
                <a:srgbClr val="069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solidFill>
                    <a:schemeClr val="tx1"/>
                  </a:solidFill>
                  <a:ea typeface="ChollaSansRegular" charset="0"/>
                  <a:cs typeface="ChollaSansRegular" charset="0"/>
                </a:rPr>
                <a:t>Undring og observasjon</a:t>
              </a:r>
              <a:endParaRPr lang="nb-NO" sz="900" dirty="0">
                <a:solidFill>
                  <a:schemeClr val="tx1"/>
                </a:solidFill>
                <a:ea typeface="ChollaSansRegular" charset="0"/>
                <a:cs typeface="ChollaSansRegular" charset="0"/>
              </a:endParaRPr>
            </a:p>
          </p:txBody>
        </p:sp>
        <p:sp>
          <p:nvSpPr>
            <p:cNvPr id="16" name="Triangle 30"/>
            <p:cNvSpPr/>
            <p:nvPr/>
          </p:nvSpPr>
          <p:spPr>
            <a:xfrm>
              <a:off x="2002984" y="2855053"/>
              <a:ext cx="172289" cy="97398"/>
            </a:xfrm>
            <a:prstGeom prst="triangle">
              <a:avLst/>
            </a:prstGeom>
            <a:solidFill>
              <a:srgbClr val="0694AA"/>
            </a:solidFill>
            <a:ln>
              <a:solidFill>
                <a:srgbClr val="069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7" name="Rectangle 32"/>
            <p:cNvSpPr/>
            <p:nvPr/>
          </p:nvSpPr>
          <p:spPr>
            <a:xfrm>
              <a:off x="3080786" y="2952451"/>
              <a:ext cx="1350000" cy="508235"/>
            </a:xfrm>
            <a:prstGeom prst="rect">
              <a:avLst/>
            </a:prstGeom>
            <a:solidFill>
              <a:srgbClr val="E8EFD0"/>
            </a:solidFill>
            <a:ln>
              <a:solidFill>
                <a:srgbClr val="96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solidFill>
                    <a:schemeClr val="tx1"/>
                  </a:solidFill>
                  <a:ea typeface="ChollaSansRegular" charset="0"/>
                  <a:cs typeface="ChollaSansRegular" charset="0"/>
                </a:rPr>
                <a:t>Undringssamtalen</a:t>
              </a:r>
              <a:endParaRPr lang="nb-NO" sz="900" dirty="0">
                <a:solidFill>
                  <a:schemeClr val="tx1"/>
                </a:solidFill>
                <a:ea typeface="ChollaSansRegular" charset="0"/>
                <a:cs typeface="ChollaSansRegular" charset="0"/>
              </a:endParaRPr>
            </a:p>
          </p:txBody>
        </p:sp>
        <p:sp>
          <p:nvSpPr>
            <p:cNvPr id="18" name="Triangle 33"/>
            <p:cNvSpPr/>
            <p:nvPr/>
          </p:nvSpPr>
          <p:spPr>
            <a:xfrm>
              <a:off x="3669642" y="2855053"/>
              <a:ext cx="172289" cy="97398"/>
            </a:xfrm>
            <a:prstGeom prst="triangle">
              <a:avLst/>
            </a:prstGeom>
            <a:solidFill>
              <a:srgbClr val="96C11E"/>
            </a:solidFill>
            <a:ln>
              <a:solidFill>
                <a:srgbClr val="96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9" name="Rectangle 35"/>
            <p:cNvSpPr/>
            <p:nvPr/>
          </p:nvSpPr>
          <p:spPr>
            <a:xfrm>
              <a:off x="4747442" y="2952451"/>
              <a:ext cx="1350000" cy="508235"/>
            </a:xfrm>
            <a:prstGeom prst="rect">
              <a:avLst/>
            </a:prstGeom>
            <a:solidFill>
              <a:srgbClr val="FEE7CB"/>
            </a:solidFill>
            <a:ln>
              <a:solidFill>
                <a:srgbClr val="F59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solidFill>
                    <a:schemeClr val="tx1"/>
                  </a:solidFill>
                  <a:ea typeface="ChollaSansRegular" charset="0"/>
                  <a:cs typeface="ChollaSansRegular" charset="0"/>
                </a:rPr>
                <a:t>Henvisning til riktig hjelpeinstans</a:t>
              </a:r>
              <a:endParaRPr lang="nb-NO" sz="900" dirty="0">
                <a:solidFill>
                  <a:schemeClr val="tx1"/>
                </a:solidFill>
                <a:ea typeface="ChollaSansRegular" charset="0"/>
                <a:cs typeface="ChollaSansRegular" charset="0"/>
              </a:endParaRPr>
            </a:p>
          </p:txBody>
        </p:sp>
        <p:sp>
          <p:nvSpPr>
            <p:cNvPr id="20" name="Triangle 36"/>
            <p:cNvSpPr/>
            <p:nvPr/>
          </p:nvSpPr>
          <p:spPr>
            <a:xfrm>
              <a:off x="5336298" y="2855053"/>
              <a:ext cx="172289" cy="97398"/>
            </a:xfrm>
            <a:prstGeom prst="triangle">
              <a:avLst/>
            </a:prstGeom>
            <a:solidFill>
              <a:srgbClr val="F59B0B"/>
            </a:solidFill>
            <a:ln>
              <a:solidFill>
                <a:srgbClr val="F59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21" name="Rectangle 38"/>
            <p:cNvSpPr/>
            <p:nvPr/>
          </p:nvSpPr>
          <p:spPr>
            <a:xfrm>
              <a:off x="6414099" y="2952451"/>
              <a:ext cx="1350000" cy="508235"/>
            </a:xfrm>
            <a:prstGeom prst="rect">
              <a:avLst/>
            </a:prstGeom>
            <a:solidFill>
              <a:srgbClr val="FAD9DE"/>
            </a:solidFill>
            <a:ln>
              <a:solidFill>
                <a:srgbClr val="E9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a:solidFill>
                    <a:schemeClr val="tx1"/>
                  </a:solidFill>
                  <a:ea typeface="ChollaSansRegular" charset="0"/>
                  <a:cs typeface="ChollaSansRegular" charset="0"/>
                </a:rPr>
                <a:t>Henvisning til riktig hjelpeinstans</a:t>
              </a:r>
            </a:p>
          </p:txBody>
        </p:sp>
        <p:sp>
          <p:nvSpPr>
            <p:cNvPr id="22" name="Triangle 39"/>
            <p:cNvSpPr/>
            <p:nvPr/>
          </p:nvSpPr>
          <p:spPr>
            <a:xfrm>
              <a:off x="7002955" y="2855053"/>
              <a:ext cx="172289" cy="97398"/>
            </a:xfrm>
            <a:prstGeom prst="triangle">
              <a:avLst/>
            </a:prstGeom>
            <a:solidFill>
              <a:srgbClr val="E94373"/>
            </a:solidFill>
            <a:ln>
              <a:solidFill>
                <a:srgbClr val="E9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23" name="Rectangle 53"/>
            <p:cNvSpPr/>
            <p:nvPr/>
          </p:nvSpPr>
          <p:spPr>
            <a:xfrm>
              <a:off x="1414128" y="2303494"/>
              <a:ext cx="1350000" cy="508235"/>
            </a:xfrm>
            <a:prstGeom prst="rect">
              <a:avLst/>
            </a:prstGeom>
            <a:solidFill>
              <a:srgbClr val="E5EEF3"/>
            </a:solidFill>
            <a:ln>
              <a:solidFill>
                <a:srgbClr val="069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solidFill>
                    <a:schemeClr val="tx1"/>
                  </a:solidFill>
                  <a:ea typeface="ChollaSansRegular" charset="0"/>
                  <a:cs typeface="ChollaSansRegular" charset="0"/>
                </a:rPr>
                <a:t>Del</a:t>
              </a:r>
              <a:r>
                <a:rPr lang="nb-NO" sz="900" dirty="0">
                  <a:solidFill>
                    <a:schemeClr val="tx1"/>
                  </a:solidFill>
                  <a:ea typeface="ChollaSansRegular" charset="0"/>
                  <a:cs typeface="ChollaSansRegular" charset="0"/>
                </a:rPr>
                <a:t/>
              </a:r>
              <a:br>
                <a:rPr lang="nb-NO" sz="900" dirty="0">
                  <a:solidFill>
                    <a:schemeClr val="tx1"/>
                  </a:solidFill>
                  <a:ea typeface="ChollaSansRegular" charset="0"/>
                  <a:cs typeface="ChollaSansRegular" charset="0"/>
                </a:rPr>
              </a:br>
              <a:r>
                <a:rPr lang="nb-NO" sz="900" dirty="0" smtClean="0">
                  <a:solidFill>
                    <a:schemeClr val="tx1"/>
                  </a:solidFill>
                  <a:ea typeface="ChollaSansRegular" charset="0"/>
                  <a:cs typeface="ChollaSansRegular" charset="0"/>
                </a:rPr>
                <a:t>bekymringen</a:t>
              </a:r>
              <a:endParaRPr lang="nb-NO" sz="900" dirty="0">
                <a:solidFill>
                  <a:schemeClr val="tx1"/>
                </a:solidFill>
                <a:ea typeface="ChollaSansRegular" charset="0"/>
                <a:cs typeface="ChollaSansRegular" charset="0"/>
              </a:endParaRPr>
            </a:p>
          </p:txBody>
        </p:sp>
        <p:sp>
          <p:nvSpPr>
            <p:cNvPr id="24" name="Triangle 54"/>
            <p:cNvSpPr/>
            <p:nvPr/>
          </p:nvSpPr>
          <p:spPr>
            <a:xfrm>
              <a:off x="2002984" y="2206096"/>
              <a:ext cx="172289" cy="97398"/>
            </a:xfrm>
            <a:prstGeom prst="triangle">
              <a:avLst/>
            </a:prstGeom>
            <a:solidFill>
              <a:srgbClr val="0694AA"/>
            </a:solidFill>
            <a:ln>
              <a:solidFill>
                <a:srgbClr val="069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25" name="Rectangle 56"/>
            <p:cNvSpPr/>
            <p:nvPr/>
          </p:nvSpPr>
          <p:spPr>
            <a:xfrm>
              <a:off x="3080786" y="2303494"/>
              <a:ext cx="1350000" cy="508235"/>
            </a:xfrm>
            <a:prstGeom prst="rect">
              <a:avLst/>
            </a:prstGeom>
            <a:solidFill>
              <a:srgbClr val="E8EFD0"/>
            </a:solidFill>
            <a:ln>
              <a:solidFill>
                <a:srgbClr val="96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solidFill>
                    <a:schemeClr val="tx1"/>
                  </a:solidFill>
                  <a:ea typeface="ChollaSansRegular" charset="0"/>
                  <a:cs typeface="ChollaSansRegular" charset="0"/>
                </a:rPr>
                <a:t>Iverksetting av tiltak</a:t>
              </a:r>
              <a:endParaRPr lang="nb-NO" sz="900" dirty="0">
                <a:solidFill>
                  <a:schemeClr val="tx1"/>
                </a:solidFill>
                <a:ea typeface="ChollaSansRegular" charset="0"/>
                <a:cs typeface="ChollaSansRegular" charset="0"/>
              </a:endParaRPr>
            </a:p>
          </p:txBody>
        </p:sp>
        <p:sp>
          <p:nvSpPr>
            <p:cNvPr id="26" name="Triangle 57"/>
            <p:cNvSpPr/>
            <p:nvPr/>
          </p:nvSpPr>
          <p:spPr>
            <a:xfrm>
              <a:off x="3669642" y="2206096"/>
              <a:ext cx="172289" cy="97398"/>
            </a:xfrm>
            <a:prstGeom prst="triangle">
              <a:avLst/>
            </a:prstGeom>
            <a:solidFill>
              <a:srgbClr val="96C11E"/>
            </a:solidFill>
            <a:ln>
              <a:solidFill>
                <a:srgbClr val="96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27" name="Rectangle 59"/>
            <p:cNvSpPr/>
            <p:nvPr/>
          </p:nvSpPr>
          <p:spPr>
            <a:xfrm>
              <a:off x="4747442" y="2303494"/>
              <a:ext cx="1350000" cy="508235"/>
            </a:xfrm>
            <a:prstGeom prst="rect">
              <a:avLst/>
            </a:prstGeom>
            <a:solidFill>
              <a:srgbClr val="FEE7CB"/>
            </a:solidFill>
            <a:ln>
              <a:solidFill>
                <a:srgbClr val="F59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solidFill>
                    <a:schemeClr val="tx1"/>
                  </a:solidFill>
                  <a:ea typeface="ChollaSansRegular" charset="0"/>
                  <a:cs typeface="ChollaSansRegular" charset="0"/>
                </a:rPr>
                <a:t>Iverksetting av koordinerte tiltak</a:t>
              </a:r>
              <a:endParaRPr lang="nb-NO" sz="900" dirty="0">
                <a:solidFill>
                  <a:schemeClr val="tx1"/>
                </a:solidFill>
                <a:ea typeface="ChollaSansRegular" charset="0"/>
                <a:cs typeface="ChollaSansRegular" charset="0"/>
              </a:endParaRPr>
            </a:p>
          </p:txBody>
        </p:sp>
        <p:sp>
          <p:nvSpPr>
            <p:cNvPr id="28" name="Triangle 60"/>
            <p:cNvSpPr/>
            <p:nvPr/>
          </p:nvSpPr>
          <p:spPr>
            <a:xfrm>
              <a:off x="5336298" y="2206096"/>
              <a:ext cx="172289" cy="97398"/>
            </a:xfrm>
            <a:prstGeom prst="triangle">
              <a:avLst/>
            </a:prstGeom>
            <a:solidFill>
              <a:srgbClr val="F59B0B"/>
            </a:solidFill>
            <a:ln>
              <a:solidFill>
                <a:srgbClr val="F59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29" name="Rectangle 62"/>
            <p:cNvSpPr/>
            <p:nvPr/>
          </p:nvSpPr>
          <p:spPr>
            <a:xfrm>
              <a:off x="6414099" y="2303494"/>
              <a:ext cx="1350000" cy="508235"/>
            </a:xfrm>
            <a:prstGeom prst="rect">
              <a:avLst/>
            </a:prstGeom>
            <a:solidFill>
              <a:srgbClr val="FAD9DE"/>
            </a:solidFill>
            <a:ln>
              <a:solidFill>
                <a:srgbClr val="E9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a:solidFill>
                    <a:schemeClr val="tx1"/>
                  </a:solidFill>
                  <a:ea typeface="ChollaSansRegular" charset="0"/>
                  <a:cs typeface="ChollaSansRegular" charset="0"/>
                </a:rPr>
                <a:t>Iverksetting av koordinerte tiltak</a:t>
              </a:r>
            </a:p>
          </p:txBody>
        </p:sp>
        <p:sp>
          <p:nvSpPr>
            <p:cNvPr id="30" name="Triangle 63"/>
            <p:cNvSpPr/>
            <p:nvPr/>
          </p:nvSpPr>
          <p:spPr>
            <a:xfrm>
              <a:off x="7002955" y="2206096"/>
              <a:ext cx="172289" cy="97398"/>
            </a:xfrm>
            <a:prstGeom prst="triangle">
              <a:avLst/>
            </a:prstGeom>
            <a:solidFill>
              <a:srgbClr val="E94373"/>
            </a:solidFill>
            <a:ln>
              <a:solidFill>
                <a:srgbClr val="E9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31" name="Rectangle 65"/>
            <p:cNvSpPr/>
            <p:nvPr/>
          </p:nvSpPr>
          <p:spPr>
            <a:xfrm>
              <a:off x="1414128" y="1654537"/>
              <a:ext cx="1350000" cy="508235"/>
            </a:xfrm>
            <a:prstGeom prst="rect">
              <a:avLst/>
            </a:prstGeom>
            <a:solidFill>
              <a:srgbClr val="E5EEF3"/>
            </a:solidFill>
            <a:ln>
              <a:solidFill>
                <a:srgbClr val="069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solidFill>
                    <a:schemeClr val="tx1"/>
                  </a:solidFill>
                  <a:ea typeface="ChollaSansRegular" charset="0"/>
                  <a:cs typeface="ChollaSansRegular" charset="0"/>
                </a:rPr>
                <a:t>Avklaring: Avslutte eller gå videre?</a:t>
              </a:r>
              <a:endParaRPr lang="nb-NO" sz="900" dirty="0">
                <a:solidFill>
                  <a:schemeClr val="tx1"/>
                </a:solidFill>
                <a:ea typeface="ChollaSansRegular" charset="0"/>
                <a:cs typeface="ChollaSansRegular" charset="0"/>
              </a:endParaRPr>
            </a:p>
          </p:txBody>
        </p:sp>
        <p:sp>
          <p:nvSpPr>
            <p:cNvPr id="32" name="Triangle 66"/>
            <p:cNvSpPr/>
            <p:nvPr/>
          </p:nvSpPr>
          <p:spPr>
            <a:xfrm>
              <a:off x="2002984" y="1557139"/>
              <a:ext cx="172289" cy="97398"/>
            </a:xfrm>
            <a:prstGeom prst="triangle">
              <a:avLst/>
            </a:prstGeom>
            <a:solidFill>
              <a:srgbClr val="0694AA"/>
            </a:solidFill>
            <a:ln>
              <a:solidFill>
                <a:srgbClr val="069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33" name="Rectangle 68"/>
            <p:cNvSpPr/>
            <p:nvPr/>
          </p:nvSpPr>
          <p:spPr>
            <a:xfrm>
              <a:off x="3080786" y="1654537"/>
              <a:ext cx="1350000" cy="508235"/>
            </a:xfrm>
            <a:prstGeom prst="rect">
              <a:avLst/>
            </a:prstGeom>
            <a:solidFill>
              <a:srgbClr val="E8EFD0"/>
            </a:solidFill>
            <a:ln>
              <a:solidFill>
                <a:srgbClr val="96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solidFill>
                    <a:schemeClr val="tx1"/>
                  </a:solidFill>
                  <a:ea typeface="ChollaSansRegular" charset="0"/>
                  <a:cs typeface="ChollaSansRegular" charset="0"/>
                </a:rPr>
                <a:t>Evaluering: Behov for ytterligere innsats?</a:t>
              </a:r>
              <a:endParaRPr lang="nb-NO" sz="900" dirty="0">
                <a:solidFill>
                  <a:schemeClr val="tx1"/>
                </a:solidFill>
                <a:ea typeface="ChollaSansRegular" charset="0"/>
                <a:cs typeface="ChollaSansRegular" charset="0"/>
              </a:endParaRPr>
            </a:p>
          </p:txBody>
        </p:sp>
        <p:sp>
          <p:nvSpPr>
            <p:cNvPr id="34" name="Triangle 69"/>
            <p:cNvSpPr/>
            <p:nvPr/>
          </p:nvSpPr>
          <p:spPr>
            <a:xfrm>
              <a:off x="3669642" y="1557139"/>
              <a:ext cx="172289" cy="97398"/>
            </a:xfrm>
            <a:prstGeom prst="triangle">
              <a:avLst/>
            </a:prstGeom>
            <a:solidFill>
              <a:srgbClr val="96C11E"/>
            </a:solidFill>
            <a:ln>
              <a:solidFill>
                <a:srgbClr val="96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35" name="Rectangle 71"/>
            <p:cNvSpPr/>
            <p:nvPr/>
          </p:nvSpPr>
          <p:spPr>
            <a:xfrm>
              <a:off x="4747442" y="1654537"/>
              <a:ext cx="1350000" cy="508235"/>
            </a:xfrm>
            <a:prstGeom prst="rect">
              <a:avLst/>
            </a:prstGeom>
            <a:solidFill>
              <a:srgbClr val="FEE7CB"/>
            </a:solidFill>
            <a:ln>
              <a:solidFill>
                <a:srgbClr val="F59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a:solidFill>
                    <a:schemeClr val="tx1"/>
                  </a:solidFill>
                  <a:ea typeface="ChollaSansRegular" charset="0"/>
                  <a:cs typeface="ChollaSansRegular" charset="0"/>
                </a:rPr>
                <a:t>Evaluering: Behov for ytterligere innsats?</a:t>
              </a:r>
            </a:p>
          </p:txBody>
        </p:sp>
        <p:sp>
          <p:nvSpPr>
            <p:cNvPr id="36" name="Triangle 72"/>
            <p:cNvSpPr/>
            <p:nvPr/>
          </p:nvSpPr>
          <p:spPr>
            <a:xfrm>
              <a:off x="5336298" y="1557139"/>
              <a:ext cx="172289" cy="97398"/>
            </a:xfrm>
            <a:prstGeom prst="triangle">
              <a:avLst/>
            </a:prstGeom>
            <a:solidFill>
              <a:srgbClr val="F59B0B"/>
            </a:solidFill>
            <a:ln>
              <a:solidFill>
                <a:srgbClr val="F59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37" name="Rectangle 74"/>
            <p:cNvSpPr/>
            <p:nvPr/>
          </p:nvSpPr>
          <p:spPr>
            <a:xfrm>
              <a:off x="6414099" y="1654537"/>
              <a:ext cx="1350000" cy="508235"/>
            </a:xfrm>
            <a:prstGeom prst="rect">
              <a:avLst/>
            </a:prstGeom>
            <a:solidFill>
              <a:srgbClr val="FAD9DE"/>
            </a:solidFill>
            <a:ln>
              <a:solidFill>
                <a:srgbClr val="E9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a:solidFill>
                    <a:schemeClr val="tx1"/>
                  </a:solidFill>
                  <a:ea typeface="ChollaSansRegular" charset="0"/>
                  <a:cs typeface="ChollaSansRegular" charset="0"/>
                </a:rPr>
                <a:t>Evaluering: Behov for ytterligere innsats?</a:t>
              </a:r>
            </a:p>
          </p:txBody>
        </p:sp>
        <p:sp>
          <p:nvSpPr>
            <p:cNvPr id="38" name="Triangle 75"/>
            <p:cNvSpPr/>
            <p:nvPr/>
          </p:nvSpPr>
          <p:spPr>
            <a:xfrm>
              <a:off x="7002955" y="1557139"/>
              <a:ext cx="172289" cy="97398"/>
            </a:xfrm>
            <a:prstGeom prst="triangle">
              <a:avLst/>
            </a:prstGeom>
            <a:solidFill>
              <a:srgbClr val="E94373"/>
            </a:solidFill>
            <a:ln>
              <a:solidFill>
                <a:srgbClr val="E9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39" name="Rectangle 77"/>
            <p:cNvSpPr/>
            <p:nvPr/>
          </p:nvSpPr>
          <p:spPr>
            <a:xfrm>
              <a:off x="1414128" y="1005580"/>
              <a:ext cx="1350000" cy="508235"/>
            </a:xfrm>
            <a:prstGeom prst="rect">
              <a:avLst/>
            </a:prstGeom>
            <a:solidFill>
              <a:srgbClr val="E5EEF3"/>
            </a:solidFill>
            <a:ln>
              <a:solidFill>
                <a:srgbClr val="069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solidFill>
                    <a:schemeClr val="tx1"/>
                  </a:solidFill>
                  <a:ea typeface="ChollaSansRegular" charset="0"/>
                  <a:cs typeface="ChollaSansRegular" charset="0"/>
                </a:rPr>
                <a:t>Involver foreldre</a:t>
              </a:r>
              <a:endParaRPr lang="nb-NO" sz="900" dirty="0">
                <a:solidFill>
                  <a:schemeClr val="tx1"/>
                </a:solidFill>
                <a:ea typeface="ChollaSansRegular" charset="0"/>
                <a:cs typeface="ChollaSansRegular" charset="0"/>
              </a:endParaRPr>
            </a:p>
          </p:txBody>
        </p:sp>
        <p:sp>
          <p:nvSpPr>
            <p:cNvPr id="40" name="Rectangle 80"/>
            <p:cNvSpPr/>
            <p:nvPr/>
          </p:nvSpPr>
          <p:spPr>
            <a:xfrm>
              <a:off x="3080786" y="1005580"/>
              <a:ext cx="1350000" cy="508235"/>
            </a:xfrm>
            <a:prstGeom prst="rect">
              <a:avLst/>
            </a:prstGeom>
            <a:solidFill>
              <a:srgbClr val="E8EFD0"/>
            </a:solidFill>
            <a:ln>
              <a:solidFill>
                <a:srgbClr val="96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solidFill>
                    <a:schemeClr val="tx1"/>
                  </a:solidFill>
                  <a:ea typeface="ChollaSansRegular" charset="0"/>
                  <a:cs typeface="ChollaSansRegular" charset="0"/>
                </a:rPr>
                <a:t>Beslutning: Avslutte eller gå videre på hvilket nivå?</a:t>
              </a:r>
              <a:endParaRPr lang="nb-NO" sz="900" dirty="0">
                <a:solidFill>
                  <a:schemeClr val="tx1"/>
                </a:solidFill>
                <a:ea typeface="ChollaSansRegular" charset="0"/>
                <a:cs typeface="ChollaSansRegular" charset="0"/>
              </a:endParaRPr>
            </a:p>
          </p:txBody>
        </p:sp>
        <p:sp>
          <p:nvSpPr>
            <p:cNvPr id="41" name="Rectangle 83"/>
            <p:cNvSpPr/>
            <p:nvPr/>
          </p:nvSpPr>
          <p:spPr>
            <a:xfrm>
              <a:off x="4747442" y="1005580"/>
              <a:ext cx="1350000" cy="508235"/>
            </a:xfrm>
            <a:prstGeom prst="rect">
              <a:avLst/>
            </a:prstGeom>
            <a:solidFill>
              <a:srgbClr val="FEE7CB"/>
            </a:solidFill>
            <a:ln>
              <a:solidFill>
                <a:srgbClr val="F59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a:solidFill>
                    <a:schemeClr val="tx1"/>
                  </a:solidFill>
                  <a:ea typeface="ChollaSansRegular" charset="0"/>
                  <a:cs typeface="ChollaSansRegular" charset="0"/>
                </a:rPr>
                <a:t>Beslutning: Avslutte eller gå videre på hvilket nivå?</a:t>
              </a:r>
            </a:p>
          </p:txBody>
        </p:sp>
        <p:sp>
          <p:nvSpPr>
            <p:cNvPr id="42" name="Rectangle 86"/>
            <p:cNvSpPr/>
            <p:nvPr/>
          </p:nvSpPr>
          <p:spPr>
            <a:xfrm>
              <a:off x="6414099" y="1005580"/>
              <a:ext cx="1350000" cy="508235"/>
            </a:xfrm>
            <a:prstGeom prst="rect">
              <a:avLst/>
            </a:prstGeom>
            <a:solidFill>
              <a:srgbClr val="FAD9DE"/>
            </a:solidFill>
            <a:ln>
              <a:solidFill>
                <a:srgbClr val="E9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solidFill>
                    <a:schemeClr val="tx1"/>
                  </a:solidFill>
                  <a:ea typeface="ChollaSansRegular" charset="0"/>
                  <a:cs typeface="ChollaSansRegular" charset="0"/>
                </a:rPr>
                <a:t>Veien videre: Avslutte eller gå videre på hvilket nivå?</a:t>
              </a:r>
              <a:endParaRPr lang="nb-NO" sz="900" dirty="0">
                <a:solidFill>
                  <a:schemeClr val="tx1"/>
                </a:solidFill>
                <a:ea typeface="ChollaSansRegular" charset="0"/>
                <a:cs typeface="ChollaSansRegular" charset="0"/>
              </a:endParaRPr>
            </a:p>
          </p:txBody>
        </p:sp>
        <p:cxnSp>
          <p:nvCxnSpPr>
            <p:cNvPr id="43" name="Elbow Connector 90"/>
            <p:cNvCxnSpPr>
              <a:stCxn id="31" idx="3"/>
              <a:endCxn id="9" idx="1"/>
            </p:cNvCxnSpPr>
            <p:nvPr/>
          </p:nvCxnSpPr>
          <p:spPr>
            <a:xfrm>
              <a:off x="2764128" y="1908654"/>
              <a:ext cx="316658" cy="1946871"/>
            </a:xfrm>
            <a:prstGeom prst="bentConnector3">
              <a:avLst>
                <a:gd name="adj1" fmla="val 34056"/>
              </a:avLst>
            </a:prstGeom>
            <a:ln w="31750" cap="flat">
              <a:solidFill>
                <a:schemeClr val="accent5"/>
              </a:solidFill>
              <a:round/>
              <a:headEnd type="none" w="med" len="med"/>
              <a:tailEnd type="arrow" w="med" len="sm"/>
            </a:ln>
          </p:spPr>
          <p:style>
            <a:lnRef idx="1">
              <a:schemeClr val="accent1"/>
            </a:lnRef>
            <a:fillRef idx="0">
              <a:schemeClr val="accent1"/>
            </a:fillRef>
            <a:effectRef idx="0">
              <a:schemeClr val="accent1"/>
            </a:effectRef>
            <a:fontRef idx="minor">
              <a:schemeClr val="tx1"/>
            </a:fontRef>
          </p:style>
        </p:cxnSp>
        <p:cxnSp>
          <p:nvCxnSpPr>
            <p:cNvPr id="44" name="Elbow Connector 103"/>
            <p:cNvCxnSpPr>
              <a:stCxn id="40" idx="3"/>
              <a:endCxn id="11" idx="1"/>
            </p:cNvCxnSpPr>
            <p:nvPr/>
          </p:nvCxnSpPr>
          <p:spPr>
            <a:xfrm>
              <a:off x="4430786" y="1259697"/>
              <a:ext cx="316657" cy="2595828"/>
            </a:xfrm>
            <a:prstGeom prst="bentConnector3">
              <a:avLst>
                <a:gd name="adj1" fmla="val 34153"/>
              </a:avLst>
            </a:prstGeom>
            <a:ln w="31750" cap="flat">
              <a:solidFill>
                <a:schemeClr val="accent5"/>
              </a:solidFill>
              <a:round/>
              <a:headEnd type="none" w="med" len="med"/>
              <a:tailEnd type="arrow" w="med" len="sm"/>
            </a:ln>
          </p:spPr>
          <p:style>
            <a:lnRef idx="1">
              <a:schemeClr val="accent1"/>
            </a:lnRef>
            <a:fillRef idx="0">
              <a:schemeClr val="accent1"/>
            </a:fillRef>
            <a:effectRef idx="0">
              <a:schemeClr val="accent1"/>
            </a:effectRef>
            <a:fontRef idx="minor">
              <a:schemeClr val="tx1"/>
            </a:fontRef>
          </p:style>
        </p:cxnSp>
        <p:cxnSp>
          <p:nvCxnSpPr>
            <p:cNvPr id="45" name="Elbow Connector 107"/>
            <p:cNvCxnSpPr/>
            <p:nvPr/>
          </p:nvCxnSpPr>
          <p:spPr>
            <a:xfrm>
              <a:off x="6097443" y="1259697"/>
              <a:ext cx="316657" cy="2595828"/>
            </a:xfrm>
            <a:prstGeom prst="bentConnector3">
              <a:avLst>
                <a:gd name="adj1" fmla="val 34153"/>
              </a:avLst>
            </a:prstGeom>
            <a:ln w="31750" cap="flat">
              <a:solidFill>
                <a:schemeClr val="accent5"/>
              </a:solidFill>
              <a:round/>
              <a:headEnd type="none" w="med" len="med"/>
              <a:tailEnd type="arrow" w="med" len="sm"/>
            </a:ln>
          </p:spPr>
          <p:style>
            <a:lnRef idx="1">
              <a:schemeClr val="accent1"/>
            </a:lnRef>
            <a:fillRef idx="0">
              <a:schemeClr val="accent1"/>
            </a:fillRef>
            <a:effectRef idx="0">
              <a:schemeClr val="accent1"/>
            </a:effectRef>
            <a:fontRef idx="minor">
              <a:schemeClr val="tx1"/>
            </a:fontRef>
          </p:style>
        </p:cxnSp>
        <p:sp>
          <p:nvSpPr>
            <p:cNvPr id="46" name="Rectangle 2"/>
            <p:cNvSpPr/>
            <p:nvPr/>
          </p:nvSpPr>
          <p:spPr>
            <a:xfrm>
              <a:off x="1414128" y="4250365"/>
              <a:ext cx="1350000" cy="297000"/>
            </a:xfrm>
            <a:prstGeom prst="rect">
              <a:avLst/>
            </a:prstGeom>
            <a:solidFill>
              <a:srgbClr val="309EB3"/>
            </a:solidFill>
            <a:ln>
              <a:solidFill>
                <a:srgbClr val="069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spc="38" dirty="0">
                <a:solidFill>
                  <a:schemeClr val="bg1"/>
                </a:solidFill>
                <a:effectLst>
                  <a:outerShdw blurRad="63500" sx="102000" sy="102000" algn="ctr" rotWithShape="0">
                    <a:prstClr val="black">
                      <a:alpha val="50000"/>
                    </a:prstClr>
                  </a:outerShdw>
                </a:effectLst>
                <a:latin typeface="ChollaSansRegular" charset="0"/>
                <a:ea typeface="ChollaSansRegular" charset="0"/>
                <a:cs typeface="ChollaSansRegular" charset="0"/>
              </a:endParaRPr>
            </a:p>
          </p:txBody>
        </p:sp>
        <p:pic>
          <p:nvPicPr>
            <p:cNvPr id="47" name="Picture 109"/>
            <p:cNvPicPr>
              <a:picLocks noChangeAspect="1"/>
            </p:cNvPicPr>
            <p:nvPr/>
          </p:nvPicPr>
          <p:blipFill rotWithShape="1">
            <a:blip r:embed="rId3"/>
            <a:srcRect t="11733" b="20602"/>
            <a:stretch/>
          </p:blipFill>
          <p:spPr>
            <a:xfrm>
              <a:off x="1722416" y="4257331"/>
              <a:ext cx="733425" cy="290033"/>
            </a:xfrm>
            <a:prstGeom prst="rect">
              <a:avLst/>
            </a:prstGeom>
            <a:ln>
              <a:noFill/>
            </a:ln>
          </p:spPr>
        </p:pic>
        <p:sp>
          <p:nvSpPr>
            <p:cNvPr id="48" name="Rectangle 7"/>
            <p:cNvSpPr/>
            <p:nvPr/>
          </p:nvSpPr>
          <p:spPr>
            <a:xfrm>
              <a:off x="4747442" y="4250364"/>
              <a:ext cx="1350000" cy="297000"/>
            </a:xfrm>
            <a:prstGeom prst="rect">
              <a:avLst/>
            </a:prstGeom>
            <a:solidFill>
              <a:srgbClr val="F7A831"/>
            </a:solidFill>
            <a:ln>
              <a:solidFill>
                <a:srgbClr val="F59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spc="38" dirty="0">
                <a:solidFill>
                  <a:schemeClr val="bg1"/>
                </a:solidFill>
                <a:effectLst>
                  <a:outerShdw blurRad="63500" sx="102000" sy="102000" algn="ctr" rotWithShape="0">
                    <a:prstClr val="black">
                      <a:alpha val="50000"/>
                    </a:prstClr>
                  </a:outerShdw>
                </a:effectLst>
                <a:latin typeface="ChollaSansRegular" charset="0"/>
                <a:ea typeface="ChollaSansRegular" charset="0"/>
                <a:cs typeface="ChollaSansRegular" charset="0"/>
              </a:endParaRPr>
            </a:p>
          </p:txBody>
        </p:sp>
        <p:pic>
          <p:nvPicPr>
            <p:cNvPr id="49" name="Picture 114"/>
            <p:cNvPicPr>
              <a:picLocks noChangeAspect="1"/>
            </p:cNvPicPr>
            <p:nvPr/>
          </p:nvPicPr>
          <p:blipFill rotWithShape="1">
            <a:blip r:embed="rId4"/>
            <a:srcRect t="11734" b="20600"/>
            <a:stretch/>
          </p:blipFill>
          <p:spPr>
            <a:xfrm>
              <a:off x="5058667" y="4257331"/>
              <a:ext cx="733425" cy="290033"/>
            </a:xfrm>
            <a:prstGeom prst="rect">
              <a:avLst/>
            </a:prstGeom>
            <a:ln>
              <a:noFill/>
            </a:ln>
          </p:spPr>
        </p:pic>
        <p:sp>
          <p:nvSpPr>
            <p:cNvPr id="50" name="Rectangle 9"/>
            <p:cNvSpPr/>
            <p:nvPr/>
          </p:nvSpPr>
          <p:spPr>
            <a:xfrm>
              <a:off x="6414099" y="4250364"/>
              <a:ext cx="1350000" cy="297000"/>
            </a:xfrm>
            <a:prstGeom prst="rect">
              <a:avLst/>
            </a:prstGeom>
            <a:solidFill>
              <a:srgbClr val="E94373"/>
            </a:solidFill>
            <a:ln>
              <a:solidFill>
                <a:srgbClr val="E9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spc="38" dirty="0">
                <a:solidFill>
                  <a:schemeClr val="bg1"/>
                </a:solidFill>
                <a:effectLst>
                  <a:outerShdw blurRad="63500" sx="102000" sy="102000" algn="ctr" rotWithShape="0">
                    <a:prstClr val="black">
                      <a:alpha val="50000"/>
                    </a:prstClr>
                  </a:outerShdw>
                </a:effectLst>
                <a:latin typeface="ChollaSansRegular" charset="0"/>
                <a:ea typeface="ChollaSansRegular" charset="0"/>
                <a:cs typeface="ChollaSansRegular" charset="0"/>
              </a:endParaRPr>
            </a:p>
          </p:txBody>
        </p:sp>
        <p:pic>
          <p:nvPicPr>
            <p:cNvPr id="51" name="Picture 116"/>
            <p:cNvPicPr>
              <a:picLocks noChangeAspect="1"/>
            </p:cNvPicPr>
            <p:nvPr/>
          </p:nvPicPr>
          <p:blipFill rotWithShape="1">
            <a:blip r:embed="rId5"/>
            <a:srcRect t="10108" b="20601"/>
            <a:stretch/>
          </p:blipFill>
          <p:spPr>
            <a:xfrm>
              <a:off x="6722387" y="4250364"/>
              <a:ext cx="733425" cy="297000"/>
            </a:xfrm>
            <a:prstGeom prst="rect">
              <a:avLst/>
            </a:prstGeom>
          </p:spPr>
        </p:pic>
      </p:grpSp>
    </p:spTree>
    <p:extLst>
      <p:ext uri="{BB962C8B-B14F-4D97-AF65-F5344CB8AC3E}">
        <p14:creationId xmlns:p14="http://schemas.microsoft.com/office/powerpoint/2010/main" val="396354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948" y="387351"/>
            <a:ext cx="582572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Tittel 1"/>
          <p:cNvSpPr>
            <a:spLocks noGrp="1"/>
          </p:cNvSpPr>
          <p:nvPr>
            <p:ph type="title"/>
          </p:nvPr>
        </p:nvSpPr>
        <p:spPr/>
        <p:txBody>
          <a:bodyPr/>
          <a:lstStyle/>
          <a:p>
            <a:r>
              <a:rPr lang="nb-NO" dirty="0" smtClean="0"/>
              <a:t>Handlingsveileder – nivå 0</a:t>
            </a:r>
            <a:endParaRPr lang="nb-NO" dirty="0"/>
          </a:p>
        </p:txBody>
      </p:sp>
      <p:sp>
        <p:nvSpPr>
          <p:cNvPr id="7" name="Rectangle 4"/>
          <p:cNvSpPr>
            <a:spLocks/>
          </p:cNvSpPr>
          <p:nvPr/>
        </p:nvSpPr>
        <p:spPr bwMode="auto">
          <a:xfrm>
            <a:off x="1781175" y="1130301"/>
            <a:ext cx="1104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Involver foreldrene</a:t>
            </a:r>
          </a:p>
        </p:txBody>
      </p:sp>
      <p:sp>
        <p:nvSpPr>
          <p:cNvPr id="8" name="Rectangle 5"/>
          <p:cNvSpPr>
            <a:spLocks/>
          </p:cNvSpPr>
          <p:nvPr/>
        </p:nvSpPr>
        <p:spPr bwMode="auto">
          <a:xfrm>
            <a:off x="1781175" y="1752600"/>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Avklaring: Avslutte eller gå videre?</a:t>
            </a:r>
          </a:p>
        </p:txBody>
      </p:sp>
      <p:sp>
        <p:nvSpPr>
          <p:cNvPr id="9" name="Rectangle 6"/>
          <p:cNvSpPr>
            <a:spLocks/>
          </p:cNvSpPr>
          <p:nvPr/>
        </p:nvSpPr>
        <p:spPr bwMode="auto">
          <a:xfrm>
            <a:off x="1781175" y="2565401"/>
            <a:ext cx="1104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Del bekymringen</a:t>
            </a:r>
          </a:p>
        </p:txBody>
      </p:sp>
      <p:sp>
        <p:nvSpPr>
          <p:cNvPr id="10" name="Rectangle 7"/>
          <p:cNvSpPr>
            <a:spLocks/>
          </p:cNvSpPr>
          <p:nvPr/>
        </p:nvSpPr>
        <p:spPr bwMode="auto">
          <a:xfrm>
            <a:off x="1781175" y="3200400"/>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Undring og observasjon</a:t>
            </a:r>
          </a:p>
        </p:txBody>
      </p:sp>
      <p:sp>
        <p:nvSpPr>
          <p:cNvPr id="11" name="Rectangle 8"/>
          <p:cNvSpPr>
            <a:spLocks/>
          </p:cNvSpPr>
          <p:nvPr/>
        </p:nvSpPr>
        <p:spPr bwMode="auto">
          <a:xfrm>
            <a:off x="1781175" y="3937000"/>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 pos="914400" algn="l"/>
              </a:tabLst>
              <a:defRPr sz="1200">
                <a:solidFill>
                  <a:schemeClr val="tx1"/>
                </a:solidFill>
                <a:latin typeface="Gill Sans" charset="0"/>
              </a:defRPr>
            </a:lvl1pPr>
            <a:lvl2pPr algn="l">
              <a:tabLst>
                <a:tab pos="914400" algn="l"/>
                <a:tab pos="914400" algn="l"/>
              </a:tabLst>
              <a:defRPr sz="1200">
                <a:solidFill>
                  <a:schemeClr val="tx1"/>
                </a:solidFill>
                <a:latin typeface="Gill Sans" charset="0"/>
              </a:defRPr>
            </a:lvl2pPr>
            <a:lvl3pPr algn="l">
              <a:tabLst>
                <a:tab pos="914400" algn="l"/>
                <a:tab pos="914400" algn="l"/>
              </a:tabLst>
              <a:defRPr sz="1200">
                <a:solidFill>
                  <a:schemeClr val="tx1"/>
                </a:solidFill>
                <a:latin typeface="Gill Sans" charset="0"/>
              </a:defRPr>
            </a:lvl3pPr>
            <a:lvl4pPr algn="l">
              <a:tabLst>
                <a:tab pos="914400" algn="l"/>
                <a:tab pos="914400" algn="l"/>
              </a:tabLst>
              <a:defRPr sz="1200">
                <a:solidFill>
                  <a:schemeClr val="tx1"/>
                </a:solidFill>
                <a:latin typeface="Gill Sans" charset="0"/>
              </a:defRPr>
            </a:lvl4pPr>
            <a:lvl5pPr algn="l">
              <a:tabLst>
                <a:tab pos="914400" algn="l"/>
                <a:tab pos="914400" algn="l"/>
              </a:tabLst>
              <a:defRPr sz="1200">
                <a:solidFill>
                  <a:schemeClr val="tx1"/>
                </a:solidFill>
                <a:latin typeface="Gill Sans" charset="0"/>
              </a:defRPr>
            </a:lvl5pPr>
            <a:lvl6pPr fontAlgn="base">
              <a:spcBef>
                <a:spcPct val="0"/>
              </a:spcBef>
              <a:spcAft>
                <a:spcPct val="0"/>
              </a:spcAft>
              <a:tabLst>
                <a:tab pos="914400" algn="l"/>
                <a:tab pos="914400" algn="l"/>
              </a:tabLst>
              <a:defRPr sz="1200">
                <a:solidFill>
                  <a:schemeClr val="tx1"/>
                </a:solidFill>
                <a:latin typeface="Gill Sans" charset="0"/>
              </a:defRPr>
            </a:lvl6pPr>
            <a:lvl7pPr fontAlgn="base">
              <a:spcBef>
                <a:spcPct val="0"/>
              </a:spcBef>
              <a:spcAft>
                <a:spcPct val="0"/>
              </a:spcAft>
              <a:tabLst>
                <a:tab pos="914400" algn="l"/>
                <a:tab pos="914400" algn="l"/>
              </a:tabLst>
              <a:defRPr sz="1200">
                <a:solidFill>
                  <a:schemeClr val="tx1"/>
                </a:solidFill>
                <a:latin typeface="Gill Sans" charset="0"/>
              </a:defRPr>
            </a:lvl7pPr>
            <a:lvl8pPr fontAlgn="base">
              <a:spcBef>
                <a:spcPct val="0"/>
              </a:spcBef>
              <a:spcAft>
                <a:spcPct val="0"/>
              </a:spcAft>
              <a:tabLst>
                <a:tab pos="914400" algn="l"/>
                <a:tab pos="914400" algn="l"/>
              </a:tabLst>
              <a:defRPr sz="1200">
                <a:solidFill>
                  <a:schemeClr val="tx1"/>
                </a:solidFill>
                <a:latin typeface="Gill Sans" charset="0"/>
              </a:defRPr>
            </a:lvl8pPr>
            <a:lvl9pPr fontAlgn="base">
              <a:spcBef>
                <a:spcPct val="0"/>
              </a:spcBef>
              <a:spcAft>
                <a:spcPct val="0"/>
              </a:spcAft>
              <a:tabLst>
                <a:tab pos="914400" algn="l"/>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Er situasjonen </a:t>
            </a:r>
          </a:p>
          <a:p>
            <a:pPr algn="ctr">
              <a:lnSpc>
                <a:spcPct val="107000"/>
              </a:lnSpc>
            </a:pPr>
            <a:r>
              <a:rPr lang="en-US" altLang="nb-NO" sz="825">
                <a:latin typeface="System Font Regular" charset="0"/>
                <a:ea typeface="System Font Regular" charset="0"/>
                <a:cs typeface="System Font Regular" charset="0"/>
                <a:sym typeface="System Font Regular" charset="0"/>
              </a:rPr>
              <a:t>akutt?</a:t>
            </a:r>
          </a:p>
        </p:txBody>
      </p:sp>
    </p:spTree>
    <p:extLst>
      <p:ext uri="{BB962C8B-B14F-4D97-AF65-F5344CB8AC3E}">
        <p14:creationId xmlns:p14="http://schemas.microsoft.com/office/powerpoint/2010/main" val="373810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710" y="392114"/>
            <a:ext cx="5819775"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Tittel 1"/>
          <p:cNvSpPr>
            <a:spLocks noGrp="1"/>
          </p:cNvSpPr>
          <p:nvPr>
            <p:ph type="title"/>
          </p:nvPr>
        </p:nvSpPr>
        <p:spPr/>
        <p:txBody>
          <a:bodyPr/>
          <a:lstStyle/>
          <a:p>
            <a:r>
              <a:rPr lang="en-US" altLang="nb-NO" dirty="0" err="1"/>
              <a:t>Handlingsveileder</a:t>
            </a:r>
            <a:r>
              <a:rPr lang="en-US" altLang="nb-NO" dirty="0"/>
              <a:t> </a:t>
            </a:r>
            <a:r>
              <a:rPr lang="en-US" altLang="nb-NO" dirty="0" smtClean="0"/>
              <a:t>- </a:t>
            </a:r>
            <a:r>
              <a:rPr lang="en-US" altLang="nb-NO" dirty="0" err="1" smtClean="0"/>
              <a:t>nivå</a:t>
            </a:r>
            <a:r>
              <a:rPr lang="en-US" altLang="nb-NO" dirty="0" smtClean="0"/>
              <a:t> 1</a:t>
            </a:r>
            <a:endParaRPr lang="nb-NO" dirty="0"/>
          </a:p>
        </p:txBody>
      </p:sp>
      <p:sp>
        <p:nvSpPr>
          <p:cNvPr id="5" name="Rectangle 3"/>
          <p:cNvSpPr txBox="1">
            <a:spLocks noChangeArrowheads="1"/>
          </p:cNvSpPr>
          <p:nvPr/>
        </p:nvSpPr>
        <p:spPr>
          <a:xfrm>
            <a:off x="1331640" y="205978"/>
            <a:ext cx="7211144" cy="637580"/>
          </a:xfrm>
          <a:prstGeom prst="rect">
            <a:avLst/>
          </a:prstGeom>
          <a:ln/>
        </p:spPr>
        <p:txBody>
          <a:bodyPr vert="horz" lIns="0" tIns="0" rIns="0" bIns="0" rtlCol="0" anchor="ctr">
            <a:noAutofit/>
          </a:bodyPr>
          <a:lstStyle>
            <a:lvl1pPr algn="l" defTabSz="457200" rtl="0" eaLnBrk="1" latinLnBrk="0" hangingPunct="1">
              <a:spcBef>
                <a:spcPct val="0"/>
              </a:spcBef>
              <a:buNone/>
              <a:defRPr sz="3000" b="1" kern="1200">
                <a:solidFill>
                  <a:srgbClr val="009639"/>
                </a:solidFill>
                <a:latin typeface="Open Sans"/>
                <a:ea typeface="+mj-ea"/>
                <a:cs typeface="Open Sans"/>
              </a:defRPr>
            </a:lvl1pPr>
          </a:lstStyle>
          <a:p>
            <a:pPr algn="ctr"/>
            <a:endParaRPr lang="en-US" altLang="nb-NO" dirty="0"/>
          </a:p>
        </p:txBody>
      </p:sp>
      <p:sp>
        <p:nvSpPr>
          <p:cNvPr id="6" name="Rectangle 9"/>
          <p:cNvSpPr>
            <a:spLocks/>
          </p:cNvSpPr>
          <p:nvPr/>
        </p:nvSpPr>
        <p:spPr bwMode="auto">
          <a:xfrm>
            <a:off x="3162300" y="965200"/>
            <a:ext cx="1104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Beslutning: Avslutte eller gå videre på hvilket nivå?</a:t>
            </a:r>
          </a:p>
        </p:txBody>
      </p:sp>
      <p:sp>
        <p:nvSpPr>
          <p:cNvPr id="7" name="Rectangle 10"/>
          <p:cNvSpPr>
            <a:spLocks/>
          </p:cNvSpPr>
          <p:nvPr/>
        </p:nvSpPr>
        <p:spPr bwMode="auto">
          <a:xfrm>
            <a:off x="3162300" y="1752600"/>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Evaluering: Behov for ytterligere innsats?</a:t>
            </a:r>
          </a:p>
        </p:txBody>
      </p:sp>
      <p:sp>
        <p:nvSpPr>
          <p:cNvPr id="8" name="Rectangle 11"/>
          <p:cNvSpPr>
            <a:spLocks/>
          </p:cNvSpPr>
          <p:nvPr/>
        </p:nvSpPr>
        <p:spPr bwMode="auto">
          <a:xfrm>
            <a:off x="3162300" y="2476500"/>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Iverksetting av tjenesteinterne tiltak</a:t>
            </a:r>
          </a:p>
        </p:txBody>
      </p:sp>
      <p:sp>
        <p:nvSpPr>
          <p:cNvPr id="9" name="Rectangle 12"/>
          <p:cNvSpPr>
            <a:spLocks/>
          </p:cNvSpPr>
          <p:nvPr/>
        </p:nvSpPr>
        <p:spPr bwMode="auto">
          <a:xfrm>
            <a:off x="3162300" y="3276600"/>
            <a:ext cx="1104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Undringssamtalen</a:t>
            </a:r>
          </a:p>
        </p:txBody>
      </p:sp>
      <p:sp>
        <p:nvSpPr>
          <p:cNvPr id="10" name="Rectangle 13"/>
          <p:cNvSpPr>
            <a:spLocks/>
          </p:cNvSpPr>
          <p:nvPr/>
        </p:nvSpPr>
        <p:spPr bwMode="auto">
          <a:xfrm>
            <a:off x="3162300" y="3937000"/>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 pos="914400" algn="l"/>
              </a:tabLst>
              <a:defRPr sz="1200">
                <a:solidFill>
                  <a:schemeClr val="tx1"/>
                </a:solidFill>
                <a:latin typeface="Gill Sans" charset="0"/>
              </a:defRPr>
            </a:lvl1pPr>
            <a:lvl2pPr algn="l">
              <a:tabLst>
                <a:tab pos="914400" algn="l"/>
                <a:tab pos="914400" algn="l"/>
              </a:tabLst>
              <a:defRPr sz="1200">
                <a:solidFill>
                  <a:schemeClr val="tx1"/>
                </a:solidFill>
                <a:latin typeface="Gill Sans" charset="0"/>
              </a:defRPr>
            </a:lvl2pPr>
            <a:lvl3pPr algn="l">
              <a:tabLst>
                <a:tab pos="914400" algn="l"/>
                <a:tab pos="914400" algn="l"/>
              </a:tabLst>
              <a:defRPr sz="1200">
                <a:solidFill>
                  <a:schemeClr val="tx1"/>
                </a:solidFill>
                <a:latin typeface="Gill Sans" charset="0"/>
              </a:defRPr>
            </a:lvl3pPr>
            <a:lvl4pPr algn="l">
              <a:tabLst>
                <a:tab pos="914400" algn="l"/>
                <a:tab pos="914400" algn="l"/>
              </a:tabLst>
              <a:defRPr sz="1200">
                <a:solidFill>
                  <a:schemeClr val="tx1"/>
                </a:solidFill>
                <a:latin typeface="Gill Sans" charset="0"/>
              </a:defRPr>
            </a:lvl4pPr>
            <a:lvl5pPr algn="l">
              <a:tabLst>
                <a:tab pos="914400" algn="l"/>
                <a:tab pos="914400" algn="l"/>
              </a:tabLst>
              <a:defRPr sz="1200">
                <a:solidFill>
                  <a:schemeClr val="tx1"/>
                </a:solidFill>
                <a:latin typeface="Gill Sans" charset="0"/>
              </a:defRPr>
            </a:lvl5pPr>
            <a:lvl6pPr fontAlgn="base">
              <a:spcBef>
                <a:spcPct val="0"/>
              </a:spcBef>
              <a:spcAft>
                <a:spcPct val="0"/>
              </a:spcAft>
              <a:tabLst>
                <a:tab pos="914400" algn="l"/>
                <a:tab pos="914400" algn="l"/>
              </a:tabLst>
              <a:defRPr sz="1200">
                <a:solidFill>
                  <a:schemeClr val="tx1"/>
                </a:solidFill>
                <a:latin typeface="Gill Sans" charset="0"/>
              </a:defRPr>
            </a:lvl6pPr>
            <a:lvl7pPr fontAlgn="base">
              <a:spcBef>
                <a:spcPct val="0"/>
              </a:spcBef>
              <a:spcAft>
                <a:spcPct val="0"/>
              </a:spcAft>
              <a:tabLst>
                <a:tab pos="914400" algn="l"/>
                <a:tab pos="914400" algn="l"/>
              </a:tabLst>
              <a:defRPr sz="1200">
                <a:solidFill>
                  <a:schemeClr val="tx1"/>
                </a:solidFill>
                <a:latin typeface="Gill Sans" charset="0"/>
              </a:defRPr>
            </a:lvl7pPr>
            <a:lvl8pPr fontAlgn="base">
              <a:spcBef>
                <a:spcPct val="0"/>
              </a:spcBef>
              <a:spcAft>
                <a:spcPct val="0"/>
              </a:spcAft>
              <a:tabLst>
                <a:tab pos="914400" algn="l"/>
                <a:tab pos="914400" algn="l"/>
              </a:tabLst>
              <a:defRPr sz="1200">
                <a:solidFill>
                  <a:schemeClr val="tx1"/>
                </a:solidFill>
                <a:latin typeface="Gill Sans" charset="0"/>
              </a:defRPr>
            </a:lvl8pPr>
            <a:lvl9pPr fontAlgn="base">
              <a:spcBef>
                <a:spcPct val="0"/>
              </a:spcBef>
              <a:spcAft>
                <a:spcPct val="0"/>
              </a:spcAft>
              <a:tabLst>
                <a:tab pos="914400" algn="l"/>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Forbered et </a:t>
            </a:r>
          </a:p>
          <a:p>
            <a:pPr algn="ctr">
              <a:lnSpc>
                <a:spcPct val="107000"/>
              </a:lnSpc>
            </a:pPr>
            <a:r>
              <a:rPr lang="en-US" altLang="nb-NO" sz="825">
                <a:latin typeface="System Font Regular" charset="0"/>
                <a:ea typeface="System Font Regular" charset="0"/>
                <a:cs typeface="System Font Regular" charset="0"/>
                <a:sym typeface="System Font Regular" charset="0"/>
              </a:rPr>
              <a:t>godt møte</a:t>
            </a:r>
          </a:p>
        </p:txBody>
      </p:sp>
    </p:spTree>
    <p:extLst>
      <p:ext uri="{BB962C8B-B14F-4D97-AF65-F5344CB8AC3E}">
        <p14:creationId xmlns:p14="http://schemas.microsoft.com/office/powerpoint/2010/main" val="22491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95288"/>
            <a:ext cx="58293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Tittel 1"/>
          <p:cNvSpPr>
            <a:spLocks noGrp="1"/>
          </p:cNvSpPr>
          <p:nvPr>
            <p:ph type="title"/>
          </p:nvPr>
        </p:nvSpPr>
        <p:spPr/>
        <p:txBody>
          <a:bodyPr/>
          <a:lstStyle/>
          <a:p>
            <a:r>
              <a:rPr lang="en-US" altLang="nb-NO" dirty="0" err="1"/>
              <a:t>Handlingsveileder</a:t>
            </a:r>
            <a:r>
              <a:rPr lang="en-US" altLang="nb-NO" dirty="0"/>
              <a:t> </a:t>
            </a:r>
            <a:r>
              <a:rPr lang="en-US" altLang="nb-NO" dirty="0" smtClean="0"/>
              <a:t>- </a:t>
            </a:r>
            <a:r>
              <a:rPr lang="en-US" altLang="nb-NO" dirty="0" err="1" smtClean="0"/>
              <a:t>nivå</a:t>
            </a:r>
            <a:r>
              <a:rPr lang="en-US" altLang="nb-NO" dirty="0" smtClean="0"/>
              <a:t> 2</a:t>
            </a:r>
            <a:endParaRPr lang="nb-NO" dirty="0"/>
          </a:p>
        </p:txBody>
      </p:sp>
      <p:sp>
        <p:nvSpPr>
          <p:cNvPr id="5" name="Rectangle 3"/>
          <p:cNvSpPr txBox="1">
            <a:spLocks noChangeArrowheads="1"/>
          </p:cNvSpPr>
          <p:nvPr/>
        </p:nvSpPr>
        <p:spPr>
          <a:xfrm>
            <a:off x="1331640" y="205978"/>
            <a:ext cx="7211144" cy="637580"/>
          </a:xfrm>
          <a:prstGeom prst="rect">
            <a:avLst/>
          </a:prstGeom>
          <a:ln/>
        </p:spPr>
        <p:txBody>
          <a:bodyPr vert="horz" lIns="0" tIns="0" rIns="0" bIns="0" rtlCol="0" anchor="ctr">
            <a:noAutofit/>
          </a:bodyPr>
          <a:lstStyle>
            <a:lvl1pPr algn="l" defTabSz="457200" rtl="0" eaLnBrk="1" latinLnBrk="0" hangingPunct="1">
              <a:spcBef>
                <a:spcPct val="0"/>
              </a:spcBef>
              <a:buNone/>
              <a:defRPr sz="3000" b="1" kern="1200">
                <a:solidFill>
                  <a:srgbClr val="009639"/>
                </a:solidFill>
                <a:latin typeface="Open Sans"/>
                <a:ea typeface="+mj-ea"/>
                <a:cs typeface="Open Sans"/>
              </a:defRPr>
            </a:lvl1pPr>
          </a:lstStyle>
          <a:p>
            <a:pPr algn="ctr"/>
            <a:endParaRPr lang="en-US" altLang="nb-NO" dirty="0"/>
          </a:p>
        </p:txBody>
      </p:sp>
      <p:sp>
        <p:nvSpPr>
          <p:cNvPr id="6" name="Rectangle 14"/>
          <p:cNvSpPr>
            <a:spLocks/>
          </p:cNvSpPr>
          <p:nvPr/>
        </p:nvSpPr>
        <p:spPr bwMode="auto">
          <a:xfrm>
            <a:off x="4533900" y="965200"/>
            <a:ext cx="1104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Beslutning: Avslutte eller gå videre på hvilket nivå?</a:t>
            </a:r>
          </a:p>
        </p:txBody>
      </p:sp>
      <p:sp>
        <p:nvSpPr>
          <p:cNvPr id="7" name="Rectangle 15"/>
          <p:cNvSpPr>
            <a:spLocks/>
          </p:cNvSpPr>
          <p:nvPr/>
        </p:nvSpPr>
        <p:spPr bwMode="auto">
          <a:xfrm>
            <a:off x="4533900" y="1752600"/>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Evaluering: Behov for ytterligere innsats?</a:t>
            </a:r>
          </a:p>
        </p:txBody>
      </p:sp>
      <p:sp>
        <p:nvSpPr>
          <p:cNvPr id="8" name="Rectangle 16"/>
          <p:cNvSpPr>
            <a:spLocks/>
          </p:cNvSpPr>
          <p:nvPr/>
        </p:nvSpPr>
        <p:spPr bwMode="auto">
          <a:xfrm>
            <a:off x="4533900" y="2476500"/>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Iverksetting av koordinerte tiltak</a:t>
            </a:r>
          </a:p>
        </p:txBody>
      </p:sp>
      <p:sp>
        <p:nvSpPr>
          <p:cNvPr id="9" name="Rectangle 17"/>
          <p:cNvSpPr>
            <a:spLocks/>
          </p:cNvSpPr>
          <p:nvPr/>
        </p:nvSpPr>
        <p:spPr bwMode="auto">
          <a:xfrm>
            <a:off x="4533900" y="3200400"/>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Henvisning til riktig hjelpeinstans</a:t>
            </a:r>
          </a:p>
        </p:txBody>
      </p:sp>
      <p:sp>
        <p:nvSpPr>
          <p:cNvPr id="10" name="Rectangle 18"/>
          <p:cNvSpPr>
            <a:spLocks/>
          </p:cNvSpPr>
          <p:nvPr/>
        </p:nvSpPr>
        <p:spPr bwMode="auto">
          <a:xfrm>
            <a:off x="4533900" y="3924300"/>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Avklaring og samtykke</a:t>
            </a:r>
          </a:p>
        </p:txBody>
      </p:sp>
    </p:spTree>
    <p:extLst>
      <p:ext uri="{BB962C8B-B14F-4D97-AF65-F5344CB8AC3E}">
        <p14:creationId xmlns:p14="http://schemas.microsoft.com/office/powerpoint/2010/main" val="117351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90526"/>
            <a:ext cx="58293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Tittel 1"/>
          <p:cNvSpPr>
            <a:spLocks noGrp="1"/>
          </p:cNvSpPr>
          <p:nvPr>
            <p:ph type="title"/>
          </p:nvPr>
        </p:nvSpPr>
        <p:spPr/>
        <p:txBody>
          <a:bodyPr/>
          <a:lstStyle/>
          <a:p>
            <a:r>
              <a:rPr lang="nb-NO" dirty="0" smtClean="0"/>
              <a:t>Handlingsveileder – nivå 3</a:t>
            </a:r>
            <a:endParaRPr lang="nb-NO" dirty="0"/>
          </a:p>
        </p:txBody>
      </p:sp>
      <p:sp>
        <p:nvSpPr>
          <p:cNvPr id="5" name="Rectangle 3"/>
          <p:cNvSpPr txBox="1">
            <a:spLocks noChangeArrowheads="1"/>
          </p:cNvSpPr>
          <p:nvPr/>
        </p:nvSpPr>
        <p:spPr>
          <a:xfrm>
            <a:off x="1331640" y="205978"/>
            <a:ext cx="7211144" cy="637580"/>
          </a:xfrm>
          <a:prstGeom prst="rect">
            <a:avLst/>
          </a:prstGeom>
          <a:ln/>
        </p:spPr>
        <p:txBody>
          <a:bodyPr vert="horz" lIns="0" tIns="0" rIns="0" bIns="0" rtlCol="0" anchor="ctr">
            <a:noAutofit/>
          </a:bodyPr>
          <a:lstStyle>
            <a:lvl1pPr algn="l" defTabSz="457200" rtl="0" eaLnBrk="1" latinLnBrk="0" hangingPunct="1">
              <a:spcBef>
                <a:spcPct val="0"/>
              </a:spcBef>
              <a:buNone/>
              <a:defRPr sz="3000" b="1" kern="1200">
                <a:solidFill>
                  <a:srgbClr val="009639"/>
                </a:solidFill>
                <a:latin typeface="Open Sans"/>
                <a:ea typeface="+mj-ea"/>
                <a:cs typeface="Open Sans"/>
              </a:defRPr>
            </a:lvl1pPr>
          </a:lstStyle>
          <a:p>
            <a:pPr algn="ctr"/>
            <a:endParaRPr lang="en-US" altLang="nb-NO" dirty="0"/>
          </a:p>
        </p:txBody>
      </p:sp>
      <p:sp>
        <p:nvSpPr>
          <p:cNvPr id="6" name="Rectangle 19"/>
          <p:cNvSpPr>
            <a:spLocks/>
          </p:cNvSpPr>
          <p:nvPr/>
        </p:nvSpPr>
        <p:spPr bwMode="auto">
          <a:xfrm>
            <a:off x="5915025" y="3924300"/>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Avklaring og samtykke</a:t>
            </a:r>
          </a:p>
        </p:txBody>
      </p:sp>
      <p:sp>
        <p:nvSpPr>
          <p:cNvPr id="7" name="Rectangle 20"/>
          <p:cNvSpPr>
            <a:spLocks/>
          </p:cNvSpPr>
          <p:nvPr/>
        </p:nvSpPr>
        <p:spPr bwMode="auto">
          <a:xfrm>
            <a:off x="5915025" y="3200400"/>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Henvisning til riktige hjelpeinstanser</a:t>
            </a:r>
          </a:p>
        </p:txBody>
      </p:sp>
      <p:sp>
        <p:nvSpPr>
          <p:cNvPr id="8" name="Rectangle 21"/>
          <p:cNvSpPr>
            <a:spLocks/>
          </p:cNvSpPr>
          <p:nvPr/>
        </p:nvSpPr>
        <p:spPr bwMode="auto">
          <a:xfrm>
            <a:off x="5915025" y="2476500"/>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Iverksetting av koordinerte tiltak</a:t>
            </a:r>
          </a:p>
        </p:txBody>
      </p:sp>
      <p:sp>
        <p:nvSpPr>
          <p:cNvPr id="9" name="Rectangle 22"/>
          <p:cNvSpPr>
            <a:spLocks/>
          </p:cNvSpPr>
          <p:nvPr/>
        </p:nvSpPr>
        <p:spPr bwMode="auto">
          <a:xfrm>
            <a:off x="5915025" y="1752600"/>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Evaluering: Behov for ytterligere innsats?</a:t>
            </a:r>
          </a:p>
        </p:txBody>
      </p:sp>
      <p:sp>
        <p:nvSpPr>
          <p:cNvPr id="10" name="Rectangle 23"/>
          <p:cNvSpPr>
            <a:spLocks/>
          </p:cNvSpPr>
          <p:nvPr/>
        </p:nvSpPr>
        <p:spPr bwMode="auto">
          <a:xfrm>
            <a:off x="5915025" y="965200"/>
            <a:ext cx="1104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lvl1pPr algn="l">
              <a:tabLst>
                <a:tab pos="914400" algn="l"/>
              </a:tabLst>
              <a:defRPr sz="1200">
                <a:solidFill>
                  <a:schemeClr val="tx1"/>
                </a:solidFill>
                <a:latin typeface="Gill Sans" charset="0"/>
              </a:defRPr>
            </a:lvl1pPr>
            <a:lvl2pPr algn="l">
              <a:tabLst>
                <a:tab pos="914400" algn="l"/>
              </a:tabLst>
              <a:defRPr sz="1200">
                <a:solidFill>
                  <a:schemeClr val="tx1"/>
                </a:solidFill>
                <a:latin typeface="Gill Sans" charset="0"/>
              </a:defRPr>
            </a:lvl2pPr>
            <a:lvl3pPr algn="l">
              <a:tabLst>
                <a:tab pos="914400" algn="l"/>
              </a:tabLst>
              <a:defRPr sz="1200">
                <a:solidFill>
                  <a:schemeClr val="tx1"/>
                </a:solidFill>
                <a:latin typeface="Gill Sans" charset="0"/>
              </a:defRPr>
            </a:lvl3pPr>
            <a:lvl4pPr algn="l">
              <a:tabLst>
                <a:tab pos="914400" algn="l"/>
              </a:tabLst>
              <a:defRPr sz="1200">
                <a:solidFill>
                  <a:schemeClr val="tx1"/>
                </a:solidFill>
                <a:latin typeface="Gill Sans" charset="0"/>
              </a:defRPr>
            </a:lvl4pPr>
            <a:lvl5pPr algn="l">
              <a:tabLst>
                <a:tab pos="914400" algn="l"/>
              </a:tabLst>
              <a:defRPr sz="1200">
                <a:solidFill>
                  <a:schemeClr val="tx1"/>
                </a:solidFill>
                <a:latin typeface="Gill Sans" charset="0"/>
              </a:defRPr>
            </a:lvl5pPr>
            <a:lvl6pPr fontAlgn="base">
              <a:spcBef>
                <a:spcPct val="0"/>
              </a:spcBef>
              <a:spcAft>
                <a:spcPct val="0"/>
              </a:spcAft>
              <a:tabLst>
                <a:tab pos="914400" algn="l"/>
              </a:tabLst>
              <a:defRPr sz="1200">
                <a:solidFill>
                  <a:schemeClr val="tx1"/>
                </a:solidFill>
                <a:latin typeface="Gill Sans" charset="0"/>
              </a:defRPr>
            </a:lvl6pPr>
            <a:lvl7pPr fontAlgn="base">
              <a:spcBef>
                <a:spcPct val="0"/>
              </a:spcBef>
              <a:spcAft>
                <a:spcPct val="0"/>
              </a:spcAft>
              <a:tabLst>
                <a:tab pos="914400" algn="l"/>
              </a:tabLst>
              <a:defRPr sz="1200">
                <a:solidFill>
                  <a:schemeClr val="tx1"/>
                </a:solidFill>
                <a:latin typeface="Gill Sans" charset="0"/>
              </a:defRPr>
            </a:lvl7pPr>
            <a:lvl8pPr fontAlgn="base">
              <a:spcBef>
                <a:spcPct val="0"/>
              </a:spcBef>
              <a:spcAft>
                <a:spcPct val="0"/>
              </a:spcAft>
              <a:tabLst>
                <a:tab pos="914400" algn="l"/>
              </a:tabLst>
              <a:defRPr sz="1200">
                <a:solidFill>
                  <a:schemeClr val="tx1"/>
                </a:solidFill>
                <a:latin typeface="Gill Sans" charset="0"/>
              </a:defRPr>
            </a:lvl8pPr>
            <a:lvl9pPr fontAlgn="base">
              <a:spcBef>
                <a:spcPct val="0"/>
              </a:spcBef>
              <a:spcAft>
                <a:spcPct val="0"/>
              </a:spcAft>
              <a:tabLst>
                <a:tab pos="914400" algn="l"/>
              </a:tabLst>
              <a:defRPr sz="1200">
                <a:solidFill>
                  <a:schemeClr val="tx1"/>
                </a:solidFill>
                <a:latin typeface="Gill Sans" charset="0"/>
              </a:defRPr>
            </a:lvl9pPr>
          </a:lstStyle>
          <a:p>
            <a:pPr algn="ctr">
              <a:lnSpc>
                <a:spcPct val="107000"/>
              </a:lnSpc>
            </a:pPr>
            <a:r>
              <a:rPr lang="en-US" altLang="nb-NO" sz="825">
                <a:latin typeface="System Font Regular" charset="0"/>
                <a:ea typeface="System Font Regular" charset="0"/>
                <a:cs typeface="System Font Regular" charset="0"/>
                <a:sym typeface="System Font Regular" charset="0"/>
              </a:rPr>
              <a:t>Veien videre: Avslutte eller gå videre på hvilket nivå?</a:t>
            </a:r>
          </a:p>
        </p:txBody>
      </p:sp>
    </p:spTree>
    <p:extLst>
      <p:ext uri="{BB962C8B-B14F-4D97-AF65-F5344CB8AC3E}">
        <p14:creationId xmlns:p14="http://schemas.microsoft.com/office/powerpoint/2010/main" val="326562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Forventet effekt av BTI-arbeidet</a:t>
            </a:r>
            <a:endParaRPr lang="nb-NO" dirty="0"/>
          </a:p>
        </p:txBody>
      </p:sp>
      <p:sp>
        <p:nvSpPr>
          <p:cNvPr id="3" name="Plassholder for innhold 2"/>
          <p:cNvSpPr>
            <a:spLocks noGrp="1"/>
          </p:cNvSpPr>
          <p:nvPr>
            <p:ph sz="quarter" idx="10"/>
          </p:nvPr>
        </p:nvSpPr>
        <p:spPr/>
        <p:txBody>
          <a:bodyPr>
            <a:normAutofit fontScale="55000" lnSpcReduction="20000"/>
          </a:bodyPr>
          <a:lstStyle/>
          <a:p>
            <a:r>
              <a:rPr lang="nb-NO" b="1" dirty="0" smtClean="0"/>
              <a:t>Tidlig hjelp til barn som trenger det</a:t>
            </a:r>
          </a:p>
          <a:p>
            <a:pPr lvl="1"/>
            <a:r>
              <a:rPr lang="nb-NO" sz="1800" dirty="0"/>
              <a:t>Jevnlig </a:t>
            </a:r>
            <a:r>
              <a:rPr lang="nb-NO" sz="1800" dirty="0" smtClean="0"/>
              <a:t>og systematisk gjennomgang </a:t>
            </a:r>
            <a:r>
              <a:rPr lang="nb-NO" sz="1800" dirty="0"/>
              <a:t>av tegn/symptomer på mistrivsel</a:t>
            </a:r>
          </a:p>
          <a:p>
            <a:pPr lvl="1"/>
            <a:r>
              <a:rPr lang="nb-NO" sz="1800" dirty="0" smtClean="0"/>
              <a:t>Jevnlig og systematisk </a:t>
            </a:r>
            <a:r>
              <a:rPr lang="nb-NO" sz="1800" dirty="0"/>
              <a:t>gjennomgang av forventninger og </a:t>
            </a:r>
            <a:r>
              <a:rPr lang="nb-NO" sz="1800" dirty="0" smtClean="0"/>
              <a:t>handlingsrutiner</a:t>
            </a:r>
          </a:p>
          <a:p>
            <a:pPr lvl="1"/>
            <a:r>
              <a:rPr lang="nb-NO" sz="1800" dirty="0" smtClean="0"/>
              <a:t>Mer aktiv bruk av samtykke til informasjonsdeling</a:t>
            </a:r>
          </a:p>
          <a:p>
            <a:pPr marL="274320" lvl="1" indent="0">
              <a:buNone/>
            </a:pPr>
            <a:endParaRPr lang="nb-NO" sz="1800" dirty="0" smtClean="0"/>
          </a:p>
          <a:p>
            <a:r>
              <a:rPr lang="nb-NO" b="1" dirty="0"/>
              <a:t>Mer treffsikker hjelp til barn som trenger det</a:t>
            </a:r>
          </a:p>
          <a:p>
            <a:pPr lvl="1"/>
            <a:r>
              <a:rPr lang="nb-NO" sz="1800" dirty="0" smtClean="0"/>
              <a:t>Øve på samhandling og gode, effektive møter</a:t>
            </a:r>
          </a:p>
          <a:p>
            <a:pPr lvl="1"/>
            <a:r>
              <a:rPr lang="nb-NO" sz="1800" dirty="0" smtClean="0"/>
              <a:t>Fokus på barnets stemme og brukermedvirkning</a:t>
            </a:r>
          </a:p>
          <a:p>
            <a:pPr lvl="1"/>
            <a:r>
              <a:rPr lang="nb-NO" sz="1800" dirty="0" smtClean="0"/>
              <a:t>Mer aktiv bruk av samtykke til informasjonsdeling</a:t>
            </a:r>
          </a:p>
          <a:p>
            <a:pPr marL="274320" lvl="1" indent="0">
              <a:buNone/>
            </a:pPr>
            <a:endParaRPr lang="nb-NO" sz="1800" dirty="0" smtClean="0"/>
          </a:p>
          <a:p>
            <a:r>
              <a:rPr lang="nb-NO" b="1" dirty="0"/>
              <a:t>Bedre samarbeid mellom tjenestene</a:t>
            </a:r>
          </a:p>
          <a:p>
            <a:pPr lvl="1"/>
            <a:r>
              <a:rPr lang="nb-NO" sz="1800" dirty="0"/>
              <a:t>Øve på </a:t>
            </a:r>
            <a:r>
              <a:rPr lang="nb-NO" sz="1800" dirty="0" smtClean="0"/>
              <a:t>samhandling</a:t>
            </a:r>
          </a:p>
          <a:p>
            <a:pPr lvl="1"/>
            <a:r>
              <a:rPr lang="nb-NO" sz="1800" dirty="0" smtClean="0"/>
              <a:t>Øve på møteledelse og -gjennomføring</a:t>
            </a:r>
            <a:endParaRPr lang="nb-NO" sz="1800" dirty="0"/>
          </a:p>
          <a:p>
            <a:pPr lvl="1"/>
            <a:r>
              <a:rPr lang="nb-NO" sz="1800" dirty="0"/>
              <a:t>Bli bedre kjent med andre </a:t>
            </a:r>
            <a:r>
              <a:rPr lang="nb-NO" sz="1800" dirty="0" smtClean="0"/>
              <a:t>tjenester</a:t>
            </a:r>
          </a:p>
          <a:p>
            <a:pPr lvl="1"/>
            <a:r>
              <a:rPr lang="nb-NO" sz="1800" dirty="0"/>
              <a:t>Mer aktiv bruk av samtykke til </a:t>
            </a:r>
            <a:r>
              <a:rPr lang="nb-NO" sz="1800" dirty="0" smtClean="0"/>
              <a:t>informasjonsdeling</a:t>
            </a:r>
          </a:p>
          <a:p>
            <a:pPr marL="274320" lvl="1" indent="0">
              <a:buNone/>
            </a:pPr>
            <a:endParaRPr lang="nb-NO" sz="1800" dirty="0" smtClean="0"/>
          </a:p>
          <a:p>
            <a:r>
              <a:rPr lang="nb-NO" b="1" dirty="0"/>
              <a:t>Mindre utrygghet blant ansatte</a:t>
            </a:r>
          </a:p>
          <a:p>
            <a:pPr lvl="1"/>
            <a:r>
              <a:rPr lang="nb-NO" sz="1800" dirty="0"/>
              <a:t>Jevnlig gjennomgang av forventinger og handlingsrutiner</a:t>
            </a:r>
          </a:p>
          <a:p>
            <a:pPr marL="274320" lvl="1" indent="0">
              <a:buNone/>
            </a:pPr>
            <a:endParaRPr lang="nb-NO" sz="1800" dirty="0" smtClean="0"/>
          </a:p>
          <a:p>
            <a:pPr marL="274320" lvl="1" indent="0">
              <a:buNone/>
            </a:pPr>
            <a:endParaRPr lang="nb-NO" sz="1800" dirty="0" smtClean="0"/>
          </a:p>
          <a:p>
            <a:pPr marL="274320" lvl="1" indent="0">
              <a:buNone/>
            </a:pPr>
            <a:endParaRPr lang="nb-NO" sz="1800" dirty="0"/>
          </a:p>
          <a:p>
            <a:pPr marL="274320" lvl="1" indent="0">
              <a:buNone/>
            </a:pPr>
            <a:endParaRPr lang="nb-NO" sz="1800" dirty="0"/>
          </a:p>
        </p:txBody>
      </p:sp>
      <p:sp>
        <p:nvSpPr>
          <p:cNvPr id="4" name="TekstSylinder 3"/>
          <p:cNvSpPr txBox="1"/>
          <p:nvPr/>
        </p:nvSpPr>
        <p:spPr>
          <a:xfrm>
            <a:off x="5687426" y="1138690"/>
            <a:ext cx="627110"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nb-NO" sz="1200" dirty="0" smtClean="0">
                <a:solidFill>
                  <a:srgbClr val="008000"/>
                </a:solidFill>
              </a:rPr>
              <a:t>Nivå 0</a:t>
            </a:r>
            <a:endParaRPr lang="nb-NO" sz="1200" dirty="0">
              <a:solidFill>
                <a:srgbClr val="008000"/>
              </a:solidFill>
            </a:endParaRPr>
          </a:p>
        </p:txBody>
      </p:sp>
      <p:sp>
        <p:nvSpPr>
          <p:cNvPr id="7" name="TekstSylinder 6"/>
          <p:cNvSpPr txBox="1"/>
          <p:nvPr/>
        </p:nvSpPr>
        <p:spPr>
          <a:xfrm>
            <a:off x="5687425" y="1503315"/>
            <a:ext cx="1230959"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nb-NO" sz="1200" dirty="0" smtClean="0">
                <a:solidFill>
                  <a:srgbClr val="008000"/>
                </a:solidFill>
              </a:rPr>
              <a:t>Nivå 0, 1, 2, 3</a:t>
            </a:r>
            <a:endParaRPr lang="nb-NO" sz="1200" dirty="0">
              <a:solidFill>
                <a:srgbClr val="008000"/>
              </a:solidFill>
            </a:endParaRPr>
          </a:p>
        </p:txBody>
      </p:sp>
      <p:sp>
        <p:nvSpPr>
          <p:cNvPr id="8" name="TekstSylinder 7"/>
          <p:cNvSpPr txBox="1"/>
          <p:nvPr/>
        </p:nvSpPr>
        <p:spPr>
          <a:xfrm>
            <a:off x="4252564" y="2286283"/>
            <a:ext cx="1230959"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nb-NO" sz="1200" dirty="0" smtClean="0">
                <a:solidFill>
                  <a:srgbClr val="008000"/>
                </a:solidFill>
              </a:rPr>
              <a:t>Nivå 1, 2, 3</a:t>
            </a:r>
            <a:endParaRPr lang="nb-NO" sz="1200" dirty="0">
              <a:solidFill>
                <a:srgbClr val="008000"/>
              </a:solidFill>
            </a:endParaRPr>
          </a:p>
        </p:txBody>
      </p:sp>
      <p:sp>
        <p:nvSpPr>
          <p:cNvPr id="9" name="TekstSylinder 8"/>
          <p:cNvSpPr txBox="1"/>
          <p:nvPr/>
        </p:nvSpPr>
        <p:spPr>
          <a:xfrm>
            <a:off x="4252563" y="3336644"/>
            <a:ext cx="1230959"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nb-NO" sz="1200" dirty="0" smtClean="0">
                <a:solidFill>
                  <a:srgbClr val="008000"/>
                </a:solidFill>
              </a:rPr>
              <a:t>Nivå 1, 2, 3</a:t>
            </a:r>
            <a:endParaRPr lang="nb-NO" sz="1200" dirty="0">
              <a:solidFill>
                <a:srgbClr val="008000"/>
              </a:solidFill>
            </a:endParaRPr>
          </a:p>
        </p:txBody>
      </p:sp>
      <p:sp>
        <p:nvSpPr>
          <p:cNvPr id="10" name="TekstSylinder 9"/>
          <p:cNvSpPr txBox="1"/>
          <p:nvPr/>
        </p:nvSpPr>
        <p:spPr>
          <a:xfrm>
            <a:off x="4868043" y="4438963"/>
            <a:ext cx="1230959"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nb-NO" sz="1200" dirty="0" smtClean="0">
                <a:solidFill>
                  <a:srgbClr val="008000"/>
                </a:solidFill>
              </a:rPr>
              <a:t>Nivå 0, 1, 2, 3</a:t>
            </a:r>
            <a:endParaRPr lang="nb-NO" sz="1200" dirty="0">
              <a:solidFill>
                <a:srgbClr val="008000"/>
              </a:solidFill>
            </a:endParaRPr>
          </a:p>
        </p:txBody>
      </p:sp>
      <p:sp>
        <p:nvSpPr>
          <p:cNvPr id="11" name="TekstSylinder 10"/>
          <p:cNvSpPr txBox="1"/>
          <p:nvPr/>
        </p:nvSpPr>
        <p:spPr>
          <a:xfrm>
            <a:off x="4252562" y="2629934"/>
            <a:ext cx="1230959"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nb-NO" sz="1200" dirty="0" smtClean="0">
                <a:solidFill>
                  <a:srgbClr val="008000"/>
                </a:solidFill>
              </a:rPr>
              <a:t>Stafettloggen</a:t>
            </a:r>
          </a:p>
        </p:txBody>
      </p:sp>
      <p:sp>
        <p:nvSpPr>
          <p:cNvPr id="13" name="TekstSylinder 12"/>
          <p:cNvSpPr txBox="1"/>
          <p:nvPr/>
        </p:nvSpPr>
        <p:spPr>
          <a:xfrm>
            <a:off x="4252564" y="3680295"/>
            <a:ext cx="1230959"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nb-NO" sz="1200" dirty="0" smtClean="0">
                <a:solidFill>
                  <a:srgbClr val="008000"/>
                </a:solidFill>
              </a:rPr>
              <a:t>Stafettloggen</a:t>
            </a:r>
          </a:p>
        </p:txBody>
      </p:sp>
    </p:spTree>
    <p:extLst>
      <p:ext uri="{BB962C8B-B14F-4D97-AF65-F5344CB8AC3E}">
        <p14:creationId xmlns:p14="http://schemas.microsoft.com/office/powerpoint/2010/main" val="254700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Trengs det en pause nå? </a:t>
            </a:r>
            <a:endParaRPr lang="nb-NO" dirty="0"/>
          </a:p>
        </p:txBody>
      </p:sp>
    </p:spTree>
    <p:extLst>
      <p:ext uri="{BB962C8B-B14F-4D97-AF65-F5344CB8AC3E}">
        <p14:creationId xmlns:p14="http://schemas.microsoft.com/office/powerpoint/2010/main" val="24660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sz="3000" dirty="0"/>
              <a:t>Foresatte deler en bekymring med </a:t>
            </a:r>
            <a:r>
              <a:rPr lang="nb-NO" sz="3000" dirty="0" smtClean="0"/>
              <a:t>deg. Du </a:t>
            </a:r>
            <a:r>
              <a:rPr lang="nb-NO" sz="3000" dirty="0"/>
              <a:t>deler </a:t>
            </a:r>
            <a:r>
              <a:rPr lang="nb-NO" sz="3000" dirty="0" smtClean="0"/>
              <a:t>ikke foresattes </a:t>
            </a:r>
            <a:r>
              <a:rPr lang="nb-NO" sz="3000" dirty="0"/>
              <a:t>bekymring. </a:t>
            </a:r>
            <a:r>
              <a:rPr lang="nb-NO" sz="3000" dirty="0" smtClean="0"/>
              <a:t/>
            </a:r>
            <a:br>
              <a:rPr lang="nb-NO" sz="3000" dirty="0" smtClean="0"/>
            </a:br>
            <a:r>
              <a:rPr lang="nb-NO" sz="3000" dirty="0"/>
              <a:t/>
            </a:r>
            <a:br>
              <a:rPr lang="nb-NO" sz="3000" dirty="0"/>
            </a:br>
            <a:r>
              <a:rPr lang="nb-NO" sz="3000" dirty="0" smtClean="0"/>
              <a:t>Hva </a:t>
            </a:r>
            <a:r>
              <a:rPr lang="nb-NO" sz="3000" dirty="0"/>
              <a:t>gjør </a:t>
            </a:r>
            <a:r>
              <a:rPr lang="nb-NO" sz="3000" dirty="0" smtClean="0"/>
              <a:t>du </a:t>
            </a:r>
            <a:r>
              <a:rPr lang="nb-NO" sz="3000" dirty="0"/>
              <a:t>i denne situasjonen for å opprettholde foresattes tillit til </a:t>
            </a:r>
            <a:r>
              <a:rPr lang="nb-NO" sz="3000" dirty="0" smtClean="0"/>
              <a:t>deg og tjenestestedet</a:t>
            </a:r>
            <a:r>
              <a:rPr lang="nb-NO" sz="3000" dirty="0"/>
              <a:t>?</a:t>
            </a:r>
            <a:br>
              <a:rPr lang="nb-NO" sz="3000" dirty="0"/>
            </a:br>
            <a:endParaRPr lang="nb-NO" sz="3000" dirty="0"/>
          </a:p>
        </p:txBody>
      </p:sp>
    </p:spTree>
    <p:extLst>
      <p:ext uri="{BB962C8B-B14F-4D97-AF65-F5344CB8AC3E}">
        <p14:creationId xmlns:p14="http://schemas.microsoft.com/office/powerpoint/2010/main" val="263825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Velkommen til BTI-opplæring!</a:t>
            </a:r>
            <a:endParaRPr lang="nb-NO" dirty="0"/>
          </a:p>
        </p:txBody>
      </p:sp>
      <p:sp>
        <p:nvSpPr>
          <p:cNvPr id="3" name="Plassholder for innhold 2"/>
          <p:cNvSpPr>
            <a:spLocks noGrp="1"/>
          </p:cNvSpPr>
          <p:nvPr>
            <p:ph sz="quarter" idx="11"/>
          </p:nvPr>
        </p:nvSpPr>
        <p:spPr/>
        <p:txBody>
          <a:bodyPr>
            <a:normAutofit/>
          </a:bodyPr>
          <a:lstStyle/>
          <a:p>
            <a:r>
              <a:rPr lang="nb-NO" b="1" dirty="0"/>
              <a:t>10. </a:t>
            </a:r>
            <a:r>
              <a:rPr lang="nb-NO" b="1" dirty="0" smtClean="0"/>
              <a:t>september </a:t>
            </a:r>
            <a:endParaRPr lang="nb-NO" b="1" dirty="0"/>
          </a:p>
          <a:p>
            <a:pPr lvl="1"/>
            <a:r>
              <a:rPr lang="nb-NO" dirty="0"/>
              <a:t>Hva og hvorfor BTI</a:t>
            </a:r>
            <a:r>
              <a:rPr lang="nb-NO" dirty="0" smtClean="0"/>
              <a:t>?</a:t>
            </a:r>
          </a:p>
          <a:p>
            <a:pPr lvl="1"/>
            <a:r>
              <a:rPr lang="nb-NO" dirty="0" smtClean="0"/>
              <a:t>Handlingsveilederen</a:t>
            </a:r>
            <a:endParaRPr lang="nb-NO" dirty="0"/>
          </a:p>
          <a:p>
            <a:pPr lvl="1"/>
            <a:r>
              <a:rPr lang="nb-NO" dirty="0"/>
              <a:t>Samtykke, taushetsplikt og </a:t>
            </a:r>
            <a:r>
              <a:rPr lang="nb-NO" dirty="0" smtClean="0"/>
              <a:t>barnekonvensjonen</a:t>
            </a:r>
          </a:p>
          <a:p>
            <a:r>
              <a:rPr lang="nb-NO" b="1" dirty="0" smtClean="0"/>
              <a:t>25. september</a:t>
            </a:r>
          </a:p>
          <a:p>
            <a:pPr lvl="1"/>
            <a:r>
              <a:rPr lang="nb-NO" dirty="0" smtClean="0"/>
              <a:t>Den digitale stafettloggen</a:t>
            </a:r>
          </a:p>
          <a:p>
            <a:pPr lvl="1"/>
            <a:endParaRPr lang="nb-NO" dirty="0"/>
          </a:p>
          <a:p>
            <a:pPr lvl="1"/>
            <a:endParaRPr lang="nb-NO" dirty="0"/>
          </a:p>
        </p:txBody>
      </p:sp>
      <p:sp>
        <p:nvSpPr>
          <p:cNvPr id="4" name="Plassholder for innhold 3"/>
          <p:cNvSpPr>
            <a:spLocks noGrp="1"/>
          </p:cNvSpPr>
          <p:nvPr>
            <p:ph sz="quarter" idx="12"/>
          </p:nvPr>
        </p:nvSpPr>
        <p:spPr/>
        <p:txBody>
          <a:bodyPr>
            <a:normAutofit/>
          </a:bodyPr>
          <a:lstStyle/>
          <a:p>
            <a:r>
              <a:rPr lang="nb-NO" b="1" dirty="0"/>
              <a:t>29. </a:t>
            </a:r>
            <a:r>
              <a:rPr lang="nb-NO" b="1" dirty="0" smtClean="0"/>
              <a:t>oktober og 7. november</a:t>
            </a:r>
          </a:p>
          <a:p>
            <a:pPr lvl="1"/>
            <a:r>
              <a:rPr lang="nb-NO" dirty="0" smtClean="0"/>
              <a:t>Barnesamtalen </a:t>
            </a:r>
          </a:p>
          <a:p>
            <a:pPr lvl="1"/>
            <a:r>
              <a:rPr lang="nb-NO" dirty="0" smtClean="0"/>
              <a:t>Tegn og symptomer</a:t>
            </a:r>
          </a:p>
          <a:p>
            <a:pPr lvl="1"/>
            <a:r>
              <a:rPr lang="nb-NO" dirty="0"/>
              <a:t>Barrierer i tjenestene våre – hva hindrer oss i å gjøre det vi vet er lurt</a:t>
            </a:r>
            <a:r>
              <a:rPr lang="nb-NO" dirty="0" smtClean="0"/>
              <a:t>?</a:t>
            </a:r>
          </a:p>
        </p:txBody>
      </p:sp>
      <p:cxnSp>
        <p:nvCxnSpPr>
          <p:cNvPr id="6" name="Rett linje 5"/>
          <p:cNvCxnSpPr/>
          <p:nvPr/>
        </p:nvCxnSpPr>
        <p:spPr>
          <a:xfrm>
            <a:off x="4137434" y="1213164"/>
            <a:ext cx="0" cy="318682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43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xEl>
                                              <p:pRg st="1" end="1"/>
                                            </p:txEl>
                                          </p:spTgt>
                                        </p:tgtEl>
                                        <p:attrNameLst>
                                          <p:attrName>r</p:attrName>
                                        </p:attrNameLst>
                                      </p:cBhvr>
                                    </p:animRot>
                                    <p:animRot by="-240000">
                                      <p:cBhvr>
                                        <p:cTn id="13" dur="200" fill="hold">
                                          <p:stCondLst>
                                            <p:cond delay="200"/>
                                          </p:stCondLst>
                                        </p:cTn>
                                        <p:tgtEl>
                                          <p:spTgt spid="3">
                                            <p:txEl>
                                              <p:pRg st="1" end="1"/>
                                            </p:txEl>
                                          </p:spTgt>
                                        </p:tgtEl>
                                        <p:attrNameLst>
                                          <p:attrName>r</p:attrName>
                                        </p:attrNameLst>
                                      </p:cBhvr>
                                    </p:animRot>
                                    <p:animRot by="240000">
                                      <p:cBhvr>
                                        <p:cTn id="14" dur="200" fill="hold">
                                          <p:stCondLst>
                                            <p:cond delay="400"/>
                                          </p:stCondLst>
                                        </p:cTn>
                                        <p:tgtEl>
                                          <p:spTgt spid="3">
                                            <p:txEl>
                                              <p:pRg st="1" end="1"/>
                                            </p:txEl>
                                          </p:spTgt>
                                        </p:tgtEl>
                                        <p:attrNameLst>
                                          <p:attrName>r</p:attrName>
                                        </p:attrNameLst>
                                      </p:cBhvr>
                                    </p:animRot>
                                    <p:animRot by="-240000">
                                      <p:cBhvr>
                                        <p:cTn id="15" dur="200" fill="hold">
                                          <p:stCondLst>
                                            <p:cond delay="600"/>
                                          </p:stCondLst>
                                        </p:cTn>
                                        <p:tgtEl>
                                          <p:spTgt spid="3">
                                            <p:txEl>
                                              <p:pRg st="1" end="1"/>
                                            </p:txEl>
                                          </p:spTgt>
                                        </p:tgtEl>
                                        <p:attrNameLst>
                                          <p:attrName>r</p:attrName>
                                        </p:attrNameLst>
                                      </p:cBhvr>
                                    </p:animRot>
                                    <p:animRot by="120000">
                                      <p:cBhvr>
                                        <p:cTn id="16" dur="200" fill="hold">
                                          <p:stCondLst>
                                            <p:cond delay="800"/>
                                          </p:stCondLst>
                                        </p:cTn>
                                        <p:tgtEl>
                                          <p:spTgt spid="3">
                                            <p:txEl>
                                              <p:pRg st="1" end="1"/>
                                            </p:txEl>
                                          </p:spTgt>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3">
                                            <p:txEl>
                                              <p:pRg st="2" end="2"/>
                                            </p:txEl>
                                          </p:spTgt>
                                        </p:tgtEl>
                                        <p:attrNameLst>
                                          <p:attrName>r</p:attrName>
                                        </p:attrNameLst>
                                      </p:cBhvr>
                                    </p:animRot>
                                    <p:animRot by="-240000">
                                      <p:cBhvr>
                                        <p:cTn id="19" dur="200" fill="hold">
                                          <p:stCondLst>
                                            <p:cond delay="200"/>
                                          </p:stCondLst>
                                        </p:cTn>
                                        <p:tgtEl>
                                          <p:spTgt spid="3">
                                            <p:txEl>
                                              <p:pRg st="2" end="2"/>
                                            </p:txEl>
                                          </p:spTgt>
                                        </p:tgtEl>
                                        <p:attrNameLst>
                                          <p:attrName>r</p:attrName>
                                        </p:attrNameLst>
                                      </p:cBhvr>
                                    </p:animRot>
                                    <p:animRot by="240000">
                                      <p:cBhvr>
                                        <p:cTn id="20" dur="200" fill="hold">
                                          <p:stCondLst>
                                            <p:cond delay="400"/>
                                          </p:stCondLst>
                                        </p:cTn>
                                        <p:tgtEl>
                                          <p:spTgt spid="3">
                                            <p:txEl>
                                              <p:pRg st="2" end="2"/>
                                            </p:txEl>
                                          </p:spTgt>
                                        </p:tgtEl>
                                        <p:attrNameLst>
                                          <p:attrName>r</p:attrName>
                                        </p:attrNameLst>
                                      </p:cBhvr>
                                    </p:animRot>
                                    <p:animRot by="-240000">
                                      <p:cBhvr>
                                        <p:cTn id="21" dur="200" fill="hold">
                                          <p:stCondLst>
                                            <p:cond delay="600"/>
                                          </p:stCondLst>
                                        </p:cTn>
                                        <p:tgtEl>
                                          <p:spTgt spid="3">
                                            <p:txEl>
                                              <p:pRg st="2" end="2"/>
                                            </p:txEl>
                                          </p:spTgt>
                                        </p:tgtEl>
                                        <p:attrNameLst>
                                          <p:attrName>r</p:attrName>
                                        </p:attrNameLst>
                                      </p:cBhvr>
                                    </p:animRot>
                                    <p:animRot by="120000">
                                      <p:cBhvr>
                                        <p:cTn id="22" dur="200" fill="hold">
                                          <p:stCondLst>
                                            <p:cond delay="800"/>
                                          </p:stCondLst>
                                        </p:cTn>
                                        <p:tgtEl>
                                          <p:spTgt spid="3">
                                            <p:txEl>
                                              <p:pRg st="2" end="2"/>
                                            </p:txEl>
                                          </p:spTgt>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3">
                                            <p:txEl>
                                              <p:pRg st="3" end="3"/>
                                            </p:txEl>
                                          </p:spTgt>
                                        </p:tgtEl>
                                        <p:attrNameLst>
                                          <p:attrName>r</p:attrName>
                                        </p:attrNameLst>
                                      </p:cBhvr>
                                    </p:animRot>
                                    <p:animRot by="-240000">
                                      <p:cBhvr>
                                        <p:cTn id="25" dur="200" fill="hold">
                                          <p:stCondLst>
                                            <p:cond delay="200"/>
                                          </p:stCondLst>
                                        </p:cTn>
                                        <p:tgtEl>
                                          <p:spTgt spid="3">
                                            <p:txEl>
                                              <p:pRg st="3" end="3"/>
                                            </p:txEl>
                                          </p:spTgt>
                                        </p:tgtEl>
                                        <p:attrNameLst>
                                          <p:attrName>r</p:attrName>
                                        </p:attrNameLst>
                                      </p:cBhvr>
                                    </p:animRot>
                                    <p:animRot by="240000">
                                      <p:cBhvr>
                                        <p:cTn id="26" dur="200" fill="hold">
                                          <p:stCondLst>
                                            <p:cond delay="400"/>
                                          </p:stCondLst>
                                        </p:cTn>
                                        <p:tgtEl>
                                          <p:spTgt spid="3">
                                            <p:txEl>
                                              <p:pRg st="3" end="3"/>
                                            </p:txEl>
                                          </p:spTgt>
                                        </p:tgtEl>
                                        <p:attrNameLst>
                                          <p:attrName>r</p:attrName>
                                        </p:attrNameLst>
                                      </p:cBhvr>
                                    </p:animRot>
                                    <p:animRot by="-240000">
                                      <p:cBhvr>
                                        <p:cTn id="27" dur="200" fill="hold">
                                          <p:stCondLst>
                                            <p:cond delay="600"/>
                                          </p:stCondLst>
                                        </p:cTn>
                                        <p:tgtEl>
                                          <p:spTgt spid="3">
                                            <p:txEl>
                                              <p:pRg st="3" end="3"/>
                                            </p:txEl>
                                          </p:spTgt>
                                        </p:tgtEl>
                                        <p:attrNameLst>
                                          <p:attrName>r</p:attrName>
                                        </p:attrNameLst>
                                      </p:cBhvr>
                                    </p:animRot>
                                    <p:animRot by="120000">
                                      <p:cBhvr>
                                        <p:cTn id="28"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Hovedpunkter fra handlingsveilederen</a:t>
            </a:r>
            <a:endParaRPr lang="nb-NO" dirty="0"/>
          </a:p>
        </p:txBody>
      </p:sp>
      <p:sp>
        <p:nvSpPr>
          <p:cNvPr id="3" name="Undertittel 2"/>
          <p:cNvSpPr>
            <a:spLocks noGrp="1"/>
          </p:cNvSpPr>
          <p:nvPr>
            <p:ph type="subTitle" idx="1"/>
          </p:nvPr>
        </p:nvSpPr>
        <p:spPr/>
        <p:txBody>
          <a:bodyPr/>
          <a:lstStyle/>
          <a:p>
            <a:r>
              <a:rPr lang="nb-NO" dirty="0" smtClean="0"/>
              <a:t>Samarbeid</a:t>
            </a:r>
          </a:p>
          <a:p>
            <a:r>
              <a:rPr lang="nb-NO" dirty="0" smtClean="0"/>
              <a:t>Stafettlogg</a:t>
            </a:r>
          </a:p>
          <a:p>
            <a:endParaRPr lang="nb-NO" dirty="0"/>
          </a:p>
        </p:txBody>
      </p:sp>
    </p:spTree>
    <p:extLst>
      <p:ext uri="{BB962C8B-B14F-4D97-AF65-F5344CB8AC3E}">
        <p14:creationId xmlns:p14="http://schemas.microsoft.com/office/powerpoint/2010/main" val="112491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Hovedpunkter fra handlingsveilederen</a:t>
            </a:r>
            <a:endParaRPr lang="nb-NO" dirty="0"/>
          </a:p>
        </p:txBody>
      </p:sp>
      <p:sp>
        <p:nvSpPr>
          <p:cNvPr id="3" name="Plassholder for innhold 2"/>
          <p:cNvSpPr>
            <a:spLocks noGrp="1"/>
          </p:cNvSpPr>
          <p:nvPr>
            <p:ph sz="quarter" idx="10"/>
          </p:nvPr>
        </p:nvSpPr>
        <p:spPr/>
        <p:txBody>
          <a:bodyPr>
            <a:normAutofit fontScale="92500" lnSpcReduction="20000"/>
          </a:bodyPr>
          <a:lstStyle/>
          <a:p>
            <a:pPr marL="0" indent="0">
              <a:buNone/>
            </a:pPr>
            <a:r>
              <a:rPr lang="nb-NO" b="1" dirty="0"/>
              <a:t>Samarbeid rundt barn, unge og familier </a:t>
            </a:r>
            <a:endParaRPr lang="nb-NO" dirty="0"/>
          </a:p>
          <a:p>
            <a:pPr marL="457200" indent="-457200">
              <a:buFont typeface="+mj-lt"/>
              <a:buAutoNum type="arabicPeriod"/>
            </a:pPr>
            <a:r>
              <a:rPr lang="nb-NO" dirty="0" smtClean="0"/>
              <a:t>Vi </a:t>
            </a:r>
            <a:r>
              <a:rPr lang="nb-NO" dirty="0"/>
              <a:t>starter med å være omforent om hva som er målet for og med barnet og familien. Vi må vurdere hva som er oppnåelig innenfor rimelige rammer og hvilke tilbud som er gode nok. Det er faglige, etiske og juridiske vurderinger. </a:t>
            </a:r>
            <a:endParaRPr lang="nb-NO" dirty="0" smtClean="0"/>
          </a:p>
          <a:p>
            <a:pPr marL="457200" indent="-457200">
              <a:buFont typeface="+mj-lt"/>
              <a:buAutoNum type="arabicPeriod"/>
            </a:pPr>
            <a:r>
              <a:rPr lang="nb-NO" dirty="0" smtClean="0"/>
              <a:t>Deretter </a:t>
            </a:r>
            <a:r>
              <a:rPr lang="nb-NO" dirty="0"/>
              <a:t>jobber vi sammen med å komme frem til hvilke ferdigheter, omstendigheter eller annet som skal til for at vi kommer oss dit. </a:t>
            </a:r>
            <a:endParaRPr lang="nb-NO" dirty="0" smtClean="0"/>
          </a:p>
          <a:p>
            <a:pPr marL="457200" indent="-457200">
              <a:buFont typeface="+mj-lt"/>
              <a:buAutoNum type="arabicPeriod"/>
            </a:pPr>
            <a:r>
              <a:rPr lang="nb-NO" dirty="0" smtClean="0"/>
              <a:t>Først </a:t>
            </a:r>
            <a:r>
              <a:rPr lang="nb-NO" dirty="0"/>
              <a:t>nå er det hensiktsmessig å se på hvem/hvilke aktører og tjenester som har kompetanse til å tilby det vi har blitt enige om at er nødvendig for å nå barnets og familiens mål. </a:t>
            </a:r>
            <a:endParaRPr lang="nb-NO" dirty="0" smtClean="0"/>
          </a:p>
          <a:p>
            <a:pPr marL="457200" indent="-457200">
              <a:buFont typeface="+mj-lt"/>
              <a:buAutoNum type="arabicPeriod"/>
            </a:pPr>
            <a:r>
              <a:rPr lang="nb-NO" dirty="0" smtClean="0"/>
              <a:t>Vi </a:t>
            </a:r>
            <a:r>
              <a:rPr lang="nb-NO" dirty="0"/>
              <a:t>evaluerer effekten av tiltakene våre jevnlig, sammen med både foreldre, barn og de andre tjenestene som er involvert. </a:t>
            </a:r>
          </a:p>
          <a:p>
            <a:endParaRPr lang="nb-NO" dirty="0"/>
          </a:p>
        </p:txBody>
      </p:sp>
    </p:spTree>
    <p:extLst>
      <p:ext uri="{BB962C8B-B14F-4D97-AF65-F5344CB8AC3E}">
        <p14:creationId xmlns:p14="http://schemas.microsoft.com/office/powerpoint/2010/main" val="18575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Handlingsveileder nivå 1:</a:t>
            </a:r>
            <a:endParaRPr lang="nb-NO" dirty="0"/>
          </a:p>
        </p:txBody>
      </p:sp>
      <p:sp>
        <p:nvSpPr>
          <p:cNvPr id="3" name="Plassholder for innhold 2"/>
          <p:cNvSpPr>
            <a:spLocks noGrp="1"/>
          </p:cNvSpPr>
          <p:nvPr>
            <p:ph sz="quarter" idx="10"/>
          </p:nvPr>
        </p:nvSpPr>
        <p:spPr/>
        <p:txBody>
          <a:bodyPr/>
          <a:lstStyle/>
          <a:p>
            <a:r>
              <a:rPr lang="nb-NO" dirty="0" smtClean="0"/>
              <a:t>«Når </a:t>
            </a:r>
            <a:r>
              <a:rPr lang="nb-NO" dirty="0"/>
              <a:t>dere oppretter et samarbeid med foresatte og barnet/ungdommen, skal det opprettes en Stafettlogg. Som hovedregel opprettes Stafettloggen av barnehage eller skole, som fungerer som Stafettholder. Foresatte og ungdom over 15 år må samtykke til opprettelse av </a:t>
            </a:r>
            <a:r>
              <a:rPr lang="nb-NO" dirty="0" smtClean="0"/>
              <a:t>Stafettlogg»</a:t>
            </a:r>
            <a:endParaRPr lang="nb-NO" dirty="0"/>
          </a:p>
        </p:txBody>
      </p:sp>
    </p:spTree>
    <p:extLst>
      <p:ext uri="{BB962C8B-B14F-4D97-AF65-F5344CB8AC3E}">
        <p14:creationId xmlns:p14="http://schemas.microsoft.com/office/powerpoint/2010/main" val="211350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Handlingsveileder nivå 1:</a:t>
            </a:r>
            <a:endParaRPr lang="nb-NO" dirty="0"/>
          </a:p>
        </p:txBody>
      </p:sp>
      <p:sp>
        <p:nvSpPr>
          <p:cNvPr id="3" name="Plassholder for innhold 2"/>
          <p:cNvSpPr>
            <a:spLocks noGrp="1"/>
          </p:cNvSpPr>
          <p:nvPr>
            <p:ph sz="quarter" idx="10"/>
          </p:nvPr>
        </p:nvSpPr>
        <p:spPr/>
        <p:txBody>
          <a:bodyPr/>
          <a:lstStyle/>
          <a:p>
            <a:r>
              <a:rPr lang="nb-NO" dirty="0" smtClean="0"/>
              <a:t>«Når </a:t>
            </a:r>
            <a:r>
              <a:rPr lang="nb-NO" dirty="0"/>
              <a:t>dere oppretter et samarbeid med foresatte og barnet/ungdommen,</a:t>
            </a:r>
            <a:r>
              <a:rPr lang="nb-NO" b="1" u="sng" dirty="0"/>
              <a:t> skal </a:t>
            </a:r>
            <a:r>
              <a:rPr lang="nb-NO" dirty="0"/>
              <a:t>det opprettes en Stafettlogg. Som hovedregel opprettes Stafettloggen av barnehage eller skole, som fungerer som Stafettholder. Foresatte og ungdom over 15 år må samtykke til opprettelse av </a:t>
            </a:r>
            <a:r>
              <a:rPr lang="nb-NO" dirty="0" smtClean="0"/>
              <a:t>Stafettlogg»</a:t>
            </a:r>
            <a:endParaRPr lang="nb-NO" dirty="0"/>
          </a:p>
        </p:txBody>
      </p:sp>
    </p:spTree>
    <p:extLst>
      <p:ext uri="{BB962C8B-B14F-4D97-AF65-F5344CB8AC3E}">
        <p14:creationId xmlns:p14="http://schemas.microsoft.com/office/powerpoint/2010/main" val="274993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p:txBody>
          <a:bodyPr/>
          <a:lstStyle/>
          <a:p>
            <a:r>
              <a:rPr lang="nb-NO" dirty="0" smtClean="0"/>
              <a:t>Alle ansatte handler i tråd med handlingsveilederen når de blir bekymret for et barn, en ungdom eller en familie</a:t>
            </a:r>
            <a:endParaRPr lang="nb-NO" dirty="0"/>
          </a:p>
        </p:txBody>
      </p:sp>
    </p:spTree>
    <p:extLst>
      <p:ext uri="{BB962C8B-B14F-4D97-AF65-F5344CB8AC3E}">
        <p14:creationId xmlns:p14="http://schemas.microsoft.com/office/powerpoint/2010/main" val="375270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p:txBody>
          <a:bodyPr/>
          <a:lstStyle/>
          <a:p>
            <a:r>
              <a:rPr lang="nb-NO" sz="3000" dirty="0" smtClean="0"/>
              <a:t>Handlingsveilederen </a:t>
            </a:r>
            <a:r>
              <a:rPr lang="nb-NO" sz="3000" dirty="0"/>
              <a:t>er forpliktende for alle ansatte som møter barn og unge med behov for hjelp, støtte og oppmerksomhet i korte eller lengere perioder i </a:t>
            </a:r>
            <a:r>
              <a:rPr lang="nb-NO" sz="3000" dirty="0" smtClean="0"/>
              <a:t>livet</a:t>
            </a:r>
            <a:endParaRPr lang="nb-NO" sz="3000" dirty="0"/>
          </a:p>
        </p:txBody>
      </p:sp>
    </p:spTree>
    <p:extLst>
      <p:ext uri="{BB962C8B-B14F-4D97-AF65-F5344CB8AC3E}">
        <p14:creationId xmlns:p14="http://schemas.microsoft.com/office/powerpoint/2010/main" val="114998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Caseoppgaver: 30 min </a:t>
            </a:r>
            <a:endParaRPr lang="nb-NO" dirty="0"/>
          </a:p>
        </p:txBody>
      </p:sp>
      <p:sp>
        <p:nvSpPr>
          <p:cNvPr id="3" name="Undertittel 2"/>
          <p:cNvSpPr>
            <a:spLocks noGrp="1"/>
          </p:cNvSpPr>
          <p:nvPr>
            <p:ph type="subTitle" idx="1"/>
          </p:nvPr>
        </p:nvSpPr>
        <p:spPr/>
        <p:txBody>
          <a:bodyPr/>
          <a:lstStyle/>
          <a:p>
            <a:r>
              <a:rPr lang="nb-NO" dirty="0" smtClean="0"/>
              <a:t>Barnehagealder</a:t>
            </a:r>
          </a:p>
          <a:p>
            <a:r>
              <a:rPr lang="nb-NO" dirty="0" smtClean="0"/>
              <a:t>Skolealder</a:t>
            </a:r>
          </a:p>
          <a:p>
            <a:endParaRPr lang="nb-NO" dirty="0"/>
          </a:p>
        </p:txBody>
      </p:sp>
    </p:spTree>
    <p:extLst>
      <p:ext uri="{BB962C8B-B14F-4D97-AF65-F5344CB8AC3E}">
        <p14:creationId xmlns:p14="http://schemas.microsoft.com/office/powerpoint/2010/main" val="412627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Samarbeid og samhandling </a:t>
            </a:r>
            <a:endParaRPr lang="nb-NO" dirty="0"/>
          </a:p>
        </p:txBody>
      </p:sp>
      <p:sp>
        <p:nvSpPr>
          <p:cNvPr id="3" name="Undertittel 2"/>
          <p:cNvSpPr>
            <a:spLocks noGrp="1"/>
          </p:cNvSpPr>
          <p:nvPr>
            <p:ph type="subTitle" idx="1"/>
          </p:nvPr>
        </p:nvSpPr>
        <p:spPr/>
        <p:txBody>
          <a:bodyPr/>
          <a:lstStyle/>
          <a:p>
            <a:r>
              <a:rPr lang="nb-NO" dirty="0" smtClean="0"/>
              <a:t>Hvordan lykkes vi med å jobbe godt sammen? </a:t>
            </a:r>
            <a:endParaRPr lang="nb-NO" dirty="0"/>
          </a:p>
        </p:txBody>
      </p:sp>
    </p:spTree>
    <p:extLst>
      <p:ext uri="{BB962C8B-B14F-4D97-AF65-F5344CB8AC3E}">
        <p14:creationId xmlns:p14="http://schemas.microsoft.com/office/powerpoint/2010/main" val="114290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386673"/>
            <a:ext cx="7772400" cy="1989573"/>
          </a:xfrm>
        </p:spPr>
        <p:txBody>
          <a:bodyPr/>
          <a:lstStyle/>
          <a:p>
            <a:pPr marL="571500" indent="-571500">
              <a:buFont typeface="Arial" panose="020B0604020202020204" pitchFamily="34" charset="0"/>
              <a:buChar char="•"/>
            </a:pPr>
            <a:r>
              <a:rPr lang="nb-NO" dirty="0" smtClean="0"/>
              <a:t>Du skal </a:t>
            </a:r>
            <a:r>
              <a:rPr lang="nb-NO" dirty="0"/>
              <a:t>være </a:t>
            </a:r>
            <a:r>
              <a:rPr lang="nb-NO" dirty="0" smtClean="0"/>
              <a:t>en ettertraktet samarbeidspartner, </a:t>
            </a:r>
            <a:r>
              <a:rPr lang="nb-NO" dirty="0"/>
              <a:t>for så vel barn og foreldre som for andre tjenester. </a:t>
            </a:r>
            <a:r>
              <a:rPr lang="nb-NO" dirty="0" smtClean="0"/>
              <a:t/>
            </a:r>
            <a:br>
              <a:rPr lang="nb-NO" dirty="0" smtClean="0"/>
            </a:br>
            <a:r>
              <a:rPr lang="nb-NO" dirty="0" smtClean="0"/>
              <a:t>Hvordan </a:t>
            </a:r>
            <a:r>
              <a:rPr lang="nb-NO" dirty="0"/>
              <a:t>skal </a:t>
            </a:r>
            <a:r>
              <a:rPr lang="nb-NO" dirty="0" smtClean="0"/>
              <a:t>du oppnå det?</a:t>
            </a:r>
            <a:endParaRPr lang="nb-NO" dirty="0"/>
          </a:p>
        </p:txBody>
      </p:sp>
    </p:spTree>
    <p:extLst>
      <p:ext uri="{BB962C8B-B14F-4D97-AF65-F5344CB8AC3E}">
        <p14:creationId xmlns:p14="http://schemas.microsoft.com/office/powerpoint/2010/main" val="264791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Verktøykasse</a:t>
            </a:r>
            <a:endParaRPr lang="nb-NO" dirty="0"/>
          </a:p>
        </p:txBody>
      </p:sp>
      <p:sp>
        <p:nvSpPr>
          <p:cNvPr id="4" name="Plassholder for innhold 3"/>
          <p:cNvSpPr>
            <a:spLocks noGrp="1"/>
          </p:cNvSpPr>
          <p:nvPr>
            <p:ph sz="quarter" idx="10"/>
          </p:nvPr>
        </p:nvSpPr>
        <p:spPr/>
        <p:txBody>
          <a:bodyPr>
            <a:normAutofit fontScale="77500" lnSpcReduction="20000"/>
          </a:bodyPr>
          <a:lstStyle/>
          <a:p>
            <a:pPr lvl="1"/>
            <a:r>
              <a:rPr lang="nb-NO" sz="2600" dirty="0" smtClean="0"/>
              <a:t>Akuttsituasjoner</a:t>
            </a:r>
          </a:p>
          <a:p>
            <a:pPr lvl="1"/>
            <a:r>
              <a:rPr lang="nb-NO" sz="2600" dirty="0" smtClean="0"/>
              <a:t>Beskyttelse- </a:t>
            </a:r>
            <a:r>
              <a:rPr lang="nb-NO" sz="2600" dirty="0"/>
              <a:t>og </a:t>
            </a:r>
            <a:r>
              <a:rPr lang="nb-NO" sz="2600" dirty="0" smtClean="0"/>
              <a:t>risikofaktorer, kjennetegn</a:t>
            </a:r>
            <a:endParaRPr lang="nb-NO" sz="2600" dirty="0"/>
          </a:p>
          <a:p>
            <a:pPr lvl="1"/>
            <a:r>
              <a:rPr lang="nb-NO" sz="2600" dirty="0" smtClean="0"/>
              <a:t>Bekymringsskalaer</a:t>
            </a:r>
          </a:p>
          <a:p>
            <a:pPr lvl="1"/>
            <a:r>
              <a:rPr lang="nb-NO" sz="2600" dirty="0" smtClean="0"/>
              <a:t>Observasjonsskjema</a:t>
            </a:r>
            <a:endParaRPr lang="nb-NO" sz="2600" dirty="0"/>
          </a:p>
          <a:p>
            <a:pPr lvl="1"/>
            <a:r>
              <a:rPr lang="nb-NO" sz="2600" dirty="0"/>
              <a:t>Taushetsplikt -og </a:t>
            </a:r>
            <a:r>
              <a:rPr lang="nb-NO" sz="2600" dirty="0" smtClean="0"/>
              <a:t>samtykkeskjema</a:t>
            </a:r>
          </a:p>
          <a:p>
            <a:pPr lvl="1"/>
            <a:r>
              <a:rPr lang="nb-NO" sz="2600" dirty="0" smtClean="0"/>
              <a:t>Åpen </a:t>
            </a:r>
            <a:r>
              <a:rPr lang="nb-NO" sz="2600" dirty="0"/>
              <a:t>tid</a:t>
            </a:r>
          </a:p>
          <a:p>
            <a:pPr lvl="1"/>
            <a:r>
              <a:rPr lang="nb-NO" sz="2600" dirty="0"/>
              <a:t>Undringssamtaler</a:t>
            </a:r>
          </a:p>
          <a:p>
            <a:pPr lvl="1"/>
            <a:r>
              <a:rPr lang="nb-NO" sz="2600" dirty="0"/>
              <a:t>Oppfølgingsmøter</a:t>
            </a:r>
          </a:p>
          <a:p>
            <a:pPr lvl="1"/>
            <a:r>
              <a:rPr lang="nb-NO" sz="2600" dirty="0"/>
              <a:t>Å lage gode mål</a:t>
            </a:r>
          </a:p>
          <a:p>
            <a:pPr lvl="1"/>
            <a:r>
              <a:rPr lang="nb-NO" sz="2600" dirty="0" smtClean="0"/>
              <a:t>Samtidighetsansvar</a:t>
            </a:r>
          </a:p>
          <a:p>
            <a:pPr lvl="1"/>
            <a:r>
              <a:rPr lang="nb-NO" sz="2600" dirty="0" smtClean="0"/>
              <a:t>Overgangsrutiner</a:t>
            </a:r>
          </a:p>
          <a:p>
            <a:pPr lvl="1"/>
            <a:r>
              <a:rPr lang="nb-NO" sz="2600" dirty="0" smtClean="0"/>
              <a:t>Språkråd for stafettloggen </a:t>
            </a:r>
            <a:endParaRPr lang="nb-NO" sz="2600" dirty="0"/>
          </a:p>
          <a:p>
            <a:endParaRPr lang="nb-NO" dirty="0"/>
          </a:p>
        </p:txBody>
      </p:sp>
    </p:spTree>
    <p:extLst>
      <p:ext uri="{BB962C8B-B14F-4D97-AF65-F5344CB8AC3E}">
        <p14:creationId xmlns:p14="http://schemas.microsoft.com/office/powerpoint/2010/main" val="392980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Mål og innhold</a:t>
            </a:r>
            <a:endParaRPr lang="nb-NO" dirty="0"/>
          </a:p>
        </p:txBody>
      </p:sp>
      <p:sp>
        <p:nvSpPr>
          <p:cNvPr id="5" name="Plassholder for innhold 4"/>
          <p:cNvSpPr>
            <a:spLocks noGrp="1"/>
          </p:cNvSpPr>
          <p:nvPr>
            <p:ph sz="quarter" idx="10"/>
          </p:nvPr>
        </p:nvSpPr>
        <p:spPr/>
        <p:txBody>
          <a:bodyPr>
            <a:normAutofit fontScale="92500" lnSpcReduction="10000"/>
          </a:bodyPr>
          <a:lstStyle/>
          <a:p>
            <a:endParaRPr lang="nb-NO" dirty="0" smtClean="0"/>
          </a:p>
          <a:p>
            <a:r>
              <a:rPr lang="nb-NO" b="1" dirty="0" smtClean="0"/>
              <a:t>Mål med økt 1: Anja Ø. Brotnow, BTI- og SLT-koordinator</a:t>
            </a:r>
          </a:p>
          <a:p>
            <a:pPr lvl="1"/>
            <a:r>
              <a:rPr lang="nb-NO" dirty="0" smtClean="0"/>
              <a:t>Deltagerne skal etter opplæringen være trygge nok til å ta i bruk  BTI-modellens Handlingsveileder med tilhørende verktøy.</a:t>
            </a:r>
          </a:p>
          <a:p>
            <a:pPr lvl="1"/>
            <a:endParaRPr lang="nb-NO" dirty="0" smtClean="0"/>
          </a:p>
          <a:p>
            <a:r>
              <a:rPr lang="nb-NO" b="1" dirty="0" smtClean="0"/>
              <a:t>Innhold</a:t>
            </a:r>
          </a:p>
          <a:p>
            <a:pPr lvl="1"/>
            <a:r>
              <a:rPr lang="nb-NO" dirty="0" smtClean="0"/>
              <a:t>Bakgrunn for og mål med BTI-modellen.</a:t>
            </a:r>
          </a:p>
          <a:p>
            <a:pPr lvl="1"/>
            <a:r>
              <a:rPr lang="nb-NO" dirty="0" smtClean="0"/>
              <a:t>Handlingsveilederen med tilhørende verktøy.</a:t>
            </a:r>
          </a:p>
          <a:p>
            <a:pPr lvl="1"/>
            <a:r>
              <a:rPr lang="nb-NO" dirty="0" smtClean="0"/>
              <a:t>Kort om Stafettloggen </a:t>
            </a:r>
            <a:r>
              <a:rPr lang="nb-NO" sz="1200" dirty="0"/>
              <a:t>(eget kurs om loggen </a:t>
            </a:r>
            <a:r>
              <a:rPr lang="nb-NO" sz="1200" dirty="0" smtClean="0"/>
              <a:t>25.09).</a:t>
            </a:r>
            <a:endParaRPr lang="nb-NO" sz="1200" dirty="0"/>
          </a:p>
          <a:p>
            <a:pPr lvl="1"/>
            <a:r>
              <a:rPr lang="nb-NO" dirty="0" smtClean="0"/>
              <a:t>BTI på nittedal.kommune.no.</a:t>
            </a:r>
          </a:p>
          <a:p>
            <a:endParaRPr lang="nb-NO" dirty="0"/>
          </a:p>
        </p:txBody>
      </p:sp>
    </p:spTree>
    <p:extLst>
      <p:ext uri="{BB962C8B-B14F-4D97-AF65-F5344CB8AC3E}">
        <p14:creationId xmlns:p14="http://schemas.microsoft.com/office/powerpoint/2010/main" val="221763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ltLang="nb-NO" sz="2500" dirty="0" smtClean="0">
                <a:cs typeface="Arial" pitchFamily="34" charset="0"/>
              </a:rPr>
              <a:t>To minutter summing:</a:t>
            </a:r>
            <a:br>
              <a:rPr lang="nb-NO" altLang="nb-NO" sz="2500" dirty="0" smtClean="0">
                <a:cs typeface="Arial" pitchFamily="34" charset="0"/>
              </a:rPr>
            </a:br>
            <a:r>
              <a:rPr lang="nb-NO" altLang="nb-NO" sz="2500" dirty="0" smtClean="0">
                <a:cs typeface="Arial" pitchFamily="34" charset="0"/>
              </a:rPr>
              <a:t/>
            </a:r>
            <a:br>
              <a:rPr lang="nb-NO" altLang="nb-NO" sz="2500" dirty="0" smtClean="0">
                <a:cs typeface="Arial" pitchFamily="34" charset="0"/>
              </a:rPr>
            </a:br>
            <a:r>
              <a:rPr lang="nb-NO" altLang="nb-NO" sz="2500" dirty="0" smtClean="0">
                <a:cs typeface="Arial" pitchFamily="34" charset="0"/>
              </a:rPr>
              <a:t>Hvilken </a:t>
            </a:r>
            <a:r>
              <a:rPr lang="nb-NO" altLang="nb-NO" sz="2500" dirty="0">
                <a:cs typeface="Arial" pitchFamily="34" charset="0"/>
              </a:rPr>
              <a:t>erfaring har du på din arbeidsplass med samarbeid rundt barn og unge som krever hjelp fra flere tjenester/instanser? </a:t>
            </a:r>
            <a:br>
              <a:rPr lang="nb-NO" altLang="nb-NO" sz="2500" dirty="0">
                <a:cs typeface="Arial" pitchFamily="34" charset="0"/>
              </a:rPr>
            </a:br>
            <a:endParaRPr lang="nb-NO" sz="2500" dirty="0"/>
          </a:p>
        </p:txBody>
      </p:sp>
    </p:spTree>
    <p:extLst>
      <p:ext uri="{BB962C8B-B14F-4D97-AF65-F5344CB8AC3E}">
        <p14:creationId xmlns:p14="http://schemas.microsoft.com/office/powerpoint/2010/main" val="9249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b="1" dirty="0" smtClean="0"/>
              <a:t>Taushetsplikt, samtykke og barns beste</a:t>
            </a:r>
            <a:endParaRPr lang="nb-NO" b="1" dirty="0"/>
          </a:p>
        </p:txBody>
      </p:sp>
      <p:sp>
        <p:nvSpPr>
          <p:cNvPr id="6" name="Plassholder for innhold 5"/>
          <p:cNvSpPr>
            <a:spLocks noGrp="1"/>
          </p:cNvSpPr>
          <p:nvPr>
            <p:ph sz="quarter" idx="10"/>
          </p:nvPr>
        </p:nvSpPr>
        <p:spPr/>
        <p:txBody>
          <a:bodyPr>
            <a:normAutofit/>
          </a:bodyPr>
          <a:lstStyle/>
          <a:p>
            <a:pPr marL="0" indent="0">
              <a:buNone/>
            </a:pPr>
            <a:endParaRPr lang="nb-NO" dirty="0" smtClean="0">
              <a:effectLst>
                <a:outerShdw blurRad="38100" dist="38100" dir="2700000" algn="tl">
                  <a:srgbClr val="000000">
                    <a:alpha val="43137"/>
                  </a:srgbClr>
                </a:outerShdw>
              </a:effectLst>
            </a:endParaRPr>
          </a:p>
          <a:p>
            <a:r>
              <a:rPr lang="nb-NO" altLang="nb-NO" sz="2100" dirty="0" smtClean="0">
                <a:solidFill>
                  <a:srgbClr val="0B1931"/>
                </a:solidFill>
                <a:latin typeface="+mn-lt"/>
                <a:cs typeface="Arial" pitchFamily="34" charset="0"/>
              </a:rPr>
              <a:t>BTI opphever ikke taushetsplikt. </a:t>
            </a:r>
          </a:p>
          <a:p>
            <a:endParaRPr lang="nb-NO" altLang="nb-NO" sz="2100" dirty="0" smtClean="0">
              <a:solidFill>
                <a:srgbClr val="0B1931"/>
              </a:solidFill>
              <a:latin typeface="+mn-lt"/>
              <a:cs typeface="Arial" pitchFamily="34" charset="0"/>
            </a:endParaRPr>
          </a:p>
          <a:p>
            <a:r>
              <a:rPr lang="nb-NO" altLang="nb-NO" sz="2100" dirty="0" smtClean="0">
                <a:solidFill>
                  <a:srgbClr val="0B1931"/>
                </a:solidFill>
                <a:latin typeface="+mn-lt"/>
                <a:cs typeface="Arial" pitchFamily="34" charset="0"/>
              </a:rPr>
              <a:t>Nivå </a:t>
            </a:r>
            <a:r>
              <a:rPr lang="nb-NO" altLang="nb-NO" sz="2100" dirty="0">
                <a:solidFill>
                  <a:srgbClr val="0B1931"/>
                </a:solidFill>
                <a:latin typeface="+mn-lt"/>
                <a:cs typeface="Arial" pitchFamily="34" charset="0"/>
              </a:rPr>
              <a:t>1 – involver </a:t>
            </a:r>
            <a:r>
              <a:rPr lang="nb-NO" altLang="nb-NO" sz="2100" dirty="0" smtClean="0">
                <a:solidFill>
                  <a:srgbClr val="0B1931"/>
                </a:solidFill>
                <a:latin typeface="+mn-lt"/>
                <a:cs typeface="Arial" pitchFamily="34" charset="0"/>
              </a:rPr>
              <a:t>foreldrene</a:t>
            </a:r>
            <a:endParaRPr lang="nb-NO" altLang="nb-NO" sz="2100" dirty="0">
              <a:solidFill>
                <a:srgbClr val="0B1931"/>
              </a:solidFill>
              <a:latin typeface="+mn-lt"/>
              <a:cs typeface="Arial" pitchFamily="34" charset="0"/>
            </a:endParaRPr>
          </a:p>
          <a:p>
            <a:r>
              <a:rPr lang="nb-NO" altLang="nb-NO" sz="2100" dirty="0">
                <a:solidFill>
                  <a:srgbClr val="0B1931"/>
                </a:solidFill>
                <a:latin typeface="+mn-lt"/>
                <a:cs typeface="Arial" pitchFamily="34" charset="0"/>
              </a:rPr>
              <a:t>Overgang til nivå 2 – innhent samtykke til å involvere andre </a:t>
            </a:r>
          </a:p>
          <a:p>
            <a:r>
              <a:rPr lang="nb-NO" altLang="nb-NO" sz="2100" dirty="0">
                <a:solidFill>
                  <a:srgbClr val="0B1931"/>
                </a:solidFill>
                <a:latin typeface="+mn-lt"/>
                <a:cs typeface="Arial" pitchFamily="34" charset="0"/>
              </a:rPr>
              <a:t>Nye instanser krever utvidelse </a:t>
            </a:r>
            <a:r>
              <a:rPr lang="nb-NO" altLang="nb-NO" sz="2100" dirty="0" smtClean="0">
                <a:solidFill>
                  <a:srgbClr val="0B1931"/>
                </a:solidFill>
                <a:latin typeface="+mn-lt"/>
                <a:cs typeface="Arial" pitchFamily="34" charset="0"/>
              </a:rPr>
              <a:t>av samtykke</a:t>
            </a:r>
            <a:endParaRPr lang="nb-NO" altLang="nb-NO" sz="2100" dirty="0">
              <a:solidFill>
                <a:srgbClr val="0B1931"/>
              </a:solidFill>
              <a:latin typeface="+mn-lt"/>
              <a:cs typeface="Arial" pitchFamily="34" charset="0"/>
            </a:endParaRPr>
          </a:p>
        </p:txBody>
      </p:sp>
    </p:spTree>
    <p:extLst>
      <p:ext uri="{BB962C8B-B14F-4D97-AF65-F5344CB8AC3E}">
        <p14:creationId xmlns:p14="http://schemas.microsoft.com/office/powerpoint/2010/main" val="342407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Taushetsplikt, samtykke og barns beste</a:t>
            </a:r>
            <a:endParaRPr lang="nb-NO" dirty="0"/>
          </a:p>
        </p:txBody>
      </p:sp>
      <p:sp>
        <p:nvSpPr>
          <p:cNvPr id="3" name="Undertittel 2"/>
          <p:cNvSpPr>
            <a:spLocks noGrp="1"/>
          </p:cNvSpPr>
          <p:nvPr>
            <p:ph type="subTitle" idx="1"/>
          </p:nvPr>
        </p:nvSpPr>
        <p:spPr/>
        <p:txBody>
          <a:bodyPr/>
          <a:lstStyle/>
          <a:p>
            <a:r>
              <a:rPr lang="nb-NO" dirty="0" smtClean="0"/>
              <a:t>v/ kommuneadvokat i Nittedal, Bjørn Stokvold</a:t>
            </a:r>
            <a:endParaRPr lang="nb-NO" dirty="0"/>
          </a:p>
        </p:txBody>
      </p:sp>
    </p:spTree>
    <p:extLst>
      <p:ext uri="{BB962C8B-B14F-4D97-AF65-F5344CB8AC3E}">
        <p14:creationId xmlns:p14="http://schemas.microsoft.com/office/powerpoint/2010/main" val="53307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Samtidighetsansvar</a:t>
            </a:r>
            <a:endParaRPr lang="nb-NO" dirty="0"/>
          </a:p>
        </p:txBody>
      </p:sp>
      <p:sp>
        <p:nvSpPr>
          <p:cNvPr id="3" name="Plassholder for innhold 2"/>
          <p:cNvSpPr>
            <a:spLocks noGrp="1"/>
          </p:cNvSpPr>
          <p:nvPr>
            <p:ph sz="quarter" idx="10"/>
          </p:nvPr>
        </p:nvSpPr>
        <p:spPr/>
        <p:txBody>
          <a:bodyPr/>
          <a:lstStyle/>
          <a:p>
            <a:endParaRPr lang="nb-NO" dirty="0" smtClean="0"/>
          </a:p>
          <a:p>
            <a:endParaRPr lang="nb-NO" dirty="0"/>
          </a:p>
          <a:p>
            <a:pPr lvl="0"/>
            <a:endParaRPr lang="nb-NO" altLang="nb-NO" sz="1800" dirty="0">
              <a:cs typeface="Arial" pitchFamily="34" charset="0"/>
            </a:endParaRPr>
          </a:p>
          <a:p>
            <a:pPr lvl="0"/>
            <a:r>
              <a:rPr lang="nb-NO" altLang="nb-NO" sz="1800" b="1" dirty="0">
                <a:cs typeface="Arial" pitchFamily="34" charset="0"/>
              </a:rPr>
              <a:t>Samtidighetsansvar</a:t>
            </a:r>
            <a:r>
              <a:rPr lang="nb-NO" altLang="nb-NO" sz="1800" dirty="0">
                <a:cs typeface="Arial" pitchFamily="34" charset="0"/>
              </a:rPr>
              <a:t> betyr at hver enkelt person og hvert enkelt tjenestested </a:t>
            </a:r>
            <a:r>
              <a:rPr lang="nb-NO" altLang="nb-NO" sz="1800" b="1" dirty="0">
                <a:cs typeface="Arial" pitchFamily="34" charset="0"/>
              </a:rPr>
              <a:t>alltid og uansett har ansvar for det helhetlige tilbudet til barnet</a:t>
            </a:r>
            <a:r>
              <a:rPr lang="nb-NO" altLang="nb-NO" sz="1800" dirty="0">
                <a:cs typeface="Arial" pitchFamily="34" charset="0"/>
              </a:rPr>
              <a:t>, selv om andre tjenester også jobber for og med barnet/familien.</a:t>
            </a:r>
          </a:p>
          <a:p>
            <a:endParaRPr lang="nb-NO" dirty="0" smtClean="0"/>
          </a:p>
        </p:txBody>
      </p:sp>
    </p:spTree>
    <p:extLst>
      <p:ext uri="{BB962C8B-B14F-4D97-AF65-F5344CB8AC3E}">
        <p14:creationId xmlns:p14="http://schemas.microsoft.com/office/powerpoint/2010/main" val="121333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Evaluering og revidering</a:t>
            </a:r>
            <a:endParaRPr lang="nb-NO" b="1" dirty="0"/>
          </a:p>
        </p:txBody>
      </p:sp>
      <p:sp>
        <p:nvSpPr>
          <p:cNvPr id="3" name="Plassholder for innhold 2"/>
          <p:cNvSpPr>
            <a:spLocks noGrp="1"/>
          </p:cNvSpPr>
          <p:nvPr>
            <p:ph sz="quarter" idx="10"/>
          </p:nvPr>
        </p:nvSpPr>
        <p:spPr/>
        <p:txBody>
          <a:bodyPr>
            <a:normAutofit/>
          </a:bodyPr>
          <a:lstStyle/>
          <a:p>
            <a:endParaRPr lang="nb-NO" sz="1875" dirty="0"/>
          </a:p>
          <a:p>
            <a:endParaRPr lang="nb-NO" sz="1875" dirty="0"/>
          </a:p>
          <a:p>
            <a:r>
              <a:rPr lang="nb-NO" sz="1875" dirty="0" smtClean="0"/>
              <a:t>Del gode erfaringer, feil og mangler ved BTI-modellen med nærmeste leder eller direkte med BTI-koordinator</a:t>
            </a:r>
            <a:endParaRPr lang="nb-NO" sz="1875" dirty="0"/>
          </a:p>
          <a:p>
            <a:endParaRPr lang="nb-NO" sz="1875" dirty="0"/>
          </a:p>
          <a:p>
            <a:r>
              <a:rPr lang="nb-NO" sz="1875" dirty="0" smtClean="0"/>
              <a:t>Pådrivergruppa gjennomgår erfaringer </a:t>
            </a:r>
            <a:r>
              <a:rPr lang="nb-NO" sz="1875" dirty="0"/>
              <a:t>og </a:t>
            </a:r>
            <a:r>
              <a:rPr lang="nb-NO" sz="1875" dirty="0" smtClean="0"/>
              <a:t>reviderer handlingsveileder, rutiner </a:t>
            </a:r>
            <a:r>
              <a:rPr lang="nb-NO" sz="1875" smtClean="0"/>
              <a:t>og verktøy </a:t>
            </a:r>
            <a:r>
              <a:rPr lang="nb-NO" sz="1875" dirty="0"/>
              <a:t>i tråd med funn. </a:t>
            </a:r>
          </a:p>
        </p:txBody>
      </p:sp>
    </p:spTree>
    <p:extLst>
      <p:ext uri="{BB962C8B-B14F-4D97-AF65-F5344CB8AC3E}">
        <p14:creationId xmlns:p14="http://schemas.microsoft.com/office/powerpoint/2010/main" val="36820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Værekompetanse, gjørekompetanse og spisse tiltak</a:t>
            </a:r>
          </a:p>
        </p:txBody>
      </p:sp>
      <p:sp>
        <p:nvSpPr>
          <p:cNvPr id="3" name="Plassholder for innhold 2"/>
          <p:cNvSpPr>
            <a:spLocks noGrp="1"/>
          </p:cNvSpPr>
          <p:nvPr>
            <p:ph sz="quarter" idx="10"/>
          </p:nvPr>
        </p:nvSpPr>
        <p:spPr>
          <a:xfrm>
            <a:off x="459833" y="1204111"/>
            <a:ext cx="7773988" cy="3606537"/>
          </a:xfrm>
        </p:spPr>
        <p:txBody>
          <a:bodyPr>
            <a:normAutofit fontScale="62500" lnSpcReduction="20000"/>
          </a:bodyPr>
          <a:lstStyle/>
          <a:p>
            <a:pPr marL="0" indent="0">
              <a:buNone/>
            </a:pPr>
            <a:r>
              <a:rPr lang="nb-NO" dirty="0"/>
              <a:t>Å </a:t>
            </a:r>
            <a:r>
              <a:rPr lang="nb-NO" b="1" i="1" dirty="0"/>
              <a:t>gjøre </a:t>
            </a:r>
            <a:r>
              <a:rPr lang="nb-NO" i="1" dirty="0"/>
              <a:t>og </a:t>
            </a:r>
            <a:r>
              <a:rPr lang="nb-NO" b="1" i="1" dirty="0"/>
              <a:t>være </a:t>
            </a:r>
            <a:r>
              <a:rPr lang="nb-NO" dirty="0"/>
              <a:t>det vi vet er til hjelp</a:t>
            </a:r>
          </a:p>
          <a:p>
            <a:pPr marL="0" indent="0">
              <a:buNone/>
            </a:pPr>
            <a:endParaRPr lang="nb-NO" dirty="0"/>
          </a:p>
          <a:p>
            <a:pPr lvl="1"/>
            <a:r>
              <a:rPr lang="nb-NO" dirty="0"/>
              <a:t>lytte for å </a:t>
            </a:r>
            <a:r>
              <a:rPr lang="nb-NO" i="1" dirty="0"/>
              <a:t>forstå</a:t>
            </a:r>
          </a:p>
          <a:p>
            <a:pPr lvl="1"/>
            <a:r>
              <a:rPr lang="nb-NO" dirty="0"/>
              <a:t>møte alle med respekt og som likeverdige samarbeidspartnere</a:t>
            </a:r>
          </a:p>
          <a:p>
            <a:pPr lvl="1"/>
            <a:r>
              <a:rPr lang="nb-NO" dirty="0"/>
              <a:t>ha tro på andres ressurser</a:t>
            </a:r>
          </a:p>
          <a:p>
            <a:pPr lvl="1"/>
            <a:r>
              <a:rPr lang="nb-NO" dirty="0"/>
              <a:t>utfordre hverandre på «sannheter»</a:t>
            </a:r>
          </a:p>
          <a:p>
            <a:pPr lvl="1"/>
            <a:r>
              <a:rPr lang="nb-NO" dirty="0"/>
              <a:t>stille krav til oss selv og andre i samarbeid </a:t>
            </a:r>
          </a:p>
          <a:p>
            <a:pPr lvl="1"/>
            <a:endParaRPr lang="nb-NO" dirty="0"/>
          </a:p>
          <a:p>
            <a:pPr lvl="1"/>
            <a:endParaRPr lang="nb-NO" dirty="0"/>
          </a:p>
          <a:p>
            <a:pPr marL="0" indent="0">
              <a:buNone/>
            </a:pPr>
            <a:r>
              <a:rPr lang="nb-NO" b="1" dirty="0"/>
              <a:t>Spisse tiltak = effekt</a:t>
            </a:r>
          </a:p>
          <a:p>
            <a:r>
              <a:rPr lang="nb-NO" dirty="0"/>
              <a:t>Hvis vi skulle hjelpe barnet ditt med </a:t>
            </a:r>
            <a:r>
              <a:rPr lang="nb-NO" i="1" dirty="0"/>
              <a:t>en</a:t>
            </a:r>
            <a:r>
              <a:rPr lang="nb-NO" dirty="0"/>
              <a:t> ting?</a:t>
            </a:r>
          </a:p>
          <a:p>
            <a:r>
              <a:rPr lang="nb-NO" sz="1800" dirty="0"/>
              <a:t>Finn opprettholdende faktorer for å spisse tiltakene.</a:t>
            </a:r>
          </a:p>
          <a:p>
            <a:pPr lvl="1"/>
            <a:r>
              <a:rPr lang="nb-NO" sz="1800" dirty="0"/>
              <a:t>…vi har som regel for vide tiltak</a:t>
            </a:r>
          </a:p>
          <a:p>
            <a:r>
              <a:rPr lang="nb-NO" dirty="0"/>
              <a:t>Alltid et tiltak i hjemmet som henger sammen med det i tjenesten - tiltaket avtales med foreldre - de må kunne mestre det.</a:t>
            </a:r>
          </a:p>
          <a:p>
            <a:pPr lvl="1"/>
            <a:endParaRPr lang="nb-NO" dirty="0"/>
          </a:p>
          <a:p>
            <a:pPr lvl="1"/>
            <a:endParaRPr lang="nb-NO" dirty="0"/>
          </a:p>
          <a:p>
            <a:endParaRPr lang="nb-NO" dirty="0"/>
          </a:p>
        </p:txBody>
      </p:sp>
    </p:spTree>
    <p:extLst>
      <p:ext uri="{BB962C8B-B14F-4D97-AF65-F5344CB8AC3E}">
        <p14:creationId xmlns:p14="http://schemas.microsoft.com/office/powerpoint/2010/main" val="34216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p:txBody>
          <a:bodyPr>
            <a:normAutofit/>
          </a:bodyPr>
          <a:lstStyle/>
          <a:p>
            <a:endParaRPr lang="nb-NO" dirty="0" smtClean="0"/>
          </a:p>
          <a:p>
            <a:r>
              <a:rPr lang="nb-NO" dirty="0" smtClean="0"/>
              <a:t>Handlingsveileder barn og unge</a:t>
            </a:r>
          </a:p>
          <a:p>
            <a:r>
              <a:rPr lang="nb-NO" dirty="0" smtClean="0"/>
              <a:t>Verktøykasse barn og unge</a:t>
            </a:r>
          </a:p>
          <a:p>
            <a:r>
              <a:rPr lang="nb-NO" dirty="0" smtClean="0"/>
              <a:t>Skjema: samtykke, møteinvitasjon, bekymringsmelding og lignende</a:t>
            </a:r>
          </a:p>
          <a:p>
            <a:endParaRPr lang="nb-NO" dirty="0"/>
          </a:p>
          <a:p>
            <a:r>
              <a:rPr lang="nb-NO" dirty="0" smtClean="0"/>
              <a:t>Handlingsveileder voksentjenestene</a:t>
            </a:r>
          </a:p>
          <a:p>
            <a:r>
              <a:rPr lang="nb-NO" dirty="0" smtClean="0"/>
              <a:t>Verktøykasse voksentjenestene</a:t>
            </a:r>
          </a:p>
        </p:txBody>
      </p:sp>
      <p:sp>
        <p:nvSpPr>
          <p:cNvPr id="4" name="Tittel 1"/>
          <p:cNvSpPr txBox="1">
            <a:spLocks/>
          </p:cNvSpPr>
          <p:nvPr/>
        </p:nvSpPr>
        <p:spPr>
          <a:xfrm>
            <a:off x="1077362" y="428842"/>
            <a:ext cx="6344345" cy="521312"/>
          </a:xfrm>
          <a:prstGeom prst="rect">
            <a:avLst/>
          </a:prstGeom>
        </p:spPr>
        <p:txBody>
          <a:bodyPr vert="horz" lIns="0" tIns="0" rIns="0" bIns="0" rtlCol="0" anchor="ctr">
            <a:noAutofit/>
          </a:bodyPr>
          <a:lstStyle>
            <a:lvl1pPr algn="l" defTabSz="914400" rtl="0" eaLnBrk="1" latinLnBrk="0" hangingPunct="1">
              <a:spcBef>
                <a:spcPct val="0"/>
              </a:spcBef>
              <a:buNone/>
              <a:defRPr sz="3000" kern="1200">
                <a:solidFill>
                  <a:srgbClr val="009639"/>
                </a:solidFill>
                <a:latin typeface="+mj-lt"/>
                <a:ea typeface="+mj-ea"/>
                <a:cs typeface="+mj-cs"/>
              </a:defRPr>
            </a:lvl1pPr>
          </a:lstStyle>
          <a:p>
            <a:r>
              <a:rPr lang="nb-NO" sz="2250" b="1" dirty="0" smtClean="0"/>
              <a:t>Innbyggerportalen: www.nittedal.kommune.no</a:t>
            </a:r>
            <a:endParaRPr lang="nb-NO" sz="2250" b="1" dirty="0"/>
          </a:p>
        </p:txBody>
      </p:sp>
    </p:spTree>
    <p:extLst>
      <p:ext uri="{BB962C8B-B14F-4D97-AF65-F5344CB8AC3E}">
        <p14:creationId xmlns:p14="http://schemas.microsoft.com/office/powerpoint/2010/main" val="270077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Stafettholder</a:t>
            </a:r>
            <a:endParaRPr lang="nb-NO" dirty="0"/>
          </a:p>
        </p:txBody>
      </p:sp>
      <p:sp>
        <p:nvSpPr>
          <p:cNvPr id="3" name="Plassholder for innhold 2"/>
          <p:cNvSpPr>
            <a:spLocks noGrp="1"/>
          </p:cNvSpPr>
          <p:nvPr>
            <p:ph sz="quarter" idx="10"/>
          </p:nvPr>
        </p:nvSpPr>
        <p:spPr/>
        <p:txBody>
          <a:bodyPr/>
          <a:lstStyle/>
          <a:p>
            <a:r>
              <a:rPr lang="nb-NO" altLang="nb-NO" sz="1800" dirty="0">
                <a:cs typeface="Arial" pitchFamily="34" charset="0"/>
              </a:rPr>
              <a:t>Den ansatte som blir bekymret for et barn</a:t>
            </a:r>
          </a:p>
          <a:p>
            <a:r>
              <a:rPr lang="nb-NO" altLang="nb-NO" sz="1800" dirty="0">
                <a:cs typeface="Arial" pitchFamily="34" charset="0"/>
              </a:rPr>
              <a:t>Forpliktet til å ta initiativ til tidlig innsats i samråd med leder og foreldre, se Handlingsveilederen </a:t>
            </a:r>
          </a:p>
          <a:p>
            <a:r>
              <a:rPr lang="nb-NO" altLang="nb-NO" sz="1800" dirty="0">
                <a:cs typeface="Arial" pitchFamily="34" charset="0"/>
              </a:rPr>
              <a:t>Innhenter samtykke</a:t>
            </a:r>
          </a:p>
          <a:p>
            <a:r>
              <a:rPr lang="nb-NO" altLang="nb-NO" sz="1800" dirty="0">
                <a:cs typeface="Arial" pitchFamily="34" charset="0"/>
              </a:rPr>
              <a:t>Innkaller til samarbeidsmøter</a:t>
            </a:r>
          </a:p>
          <a:p>
            <a:r>
              <a:rPr lang="nb-NO" altLang="nb-NO" sz="1800" dirty="0">
                <a:cs typeface="Arial" pitchFamily="34" charset="0"/>
              </a:rPr>
              <a:t>Vil være ulike personer på de ulike nivåene</a:t>
            </a:r>
          </a:p>
          <a:p>
            <a:endParaRPr lang="nb-NO"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766" y="3111810"/>
            <a:ext cx="367240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69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Hva trengs for at dette skal fungere?</a:t>
            </a:r>
            <a:endParaRPr lang="nb-NO" dirty="0"/>
          </a:p>
        </p:txBody>
      </p:sp>
      <p:sp>
        <p:nvSpPr>
          <p:cNvPr id="3" name="Undertittel 2"/>
          <p:cNvSpPr>
            <a:spLocks noGrp="1"/>
          </p:cNvSpPr>
          <p:nvPr>
            <p:ph type="subTitle" idx="1"/>
          </p:nvPr>
        </p:nvSpPr>
        <p:spPr/>
        <p:txBody>
          <a:bodyPr/>
          <a:lstStyle/>
          <a:p>
            <a:endParaRPr lang="nb-NO"/>
          </a:p>
        </p:txBody>
      </p:sp>
    </p:spTree>
    <p:extLst>
      <p:ext uri="{BB962C8B-B14F-4D97-AF65-F5344CB8AC3E}">
        <p14:creationId xmlns:p14="http://schemas.microsoft.com/office/powerpoint/2010/main" val="291346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 må …</a:t>
            </a:r>
            <a:endParaRPr lang="nb-NO" dirty="0"/>
          </a:p>
        </p:txBody>
      </p:sp>
      <p:sp>
        <p:nvSpPr>
          <p:cNvPr id="3" name="Plassholder for innhold 2"/>
          <p:cNvSpPr>
            <a:spLocks noGrp="1"/>
          </p:cNvSpPr>
          <p:nvPr>
            <p:ph sz="quarter" idx="10"/>
          </p:nvPr>
        </p:nvSpPr>
        <p:spPr/>
        <p:txBody>
          <a:bodyPr>
            <a:normAutofit fontScale="92500" lnSpcReduction="10000"/>
          </a:bodyPr>
          <a:lstStyle/>
          <a:p>
            <a:r>
              <a:rPr lang="nb-NO" sz="3200" dirty="0"/>
              <a:t>v</a:t>
            </a:r>
            <a:r>
              <a:rPr lang="nb-NO" sz="3200" dirty="0" smtClean="0"/>
              <a:t>ære trygge </a:t>
            </a:r>
            <a:r>
              <a:rPr lang="nb-NO" sz="3200" dirty="0"/>
              <a:t>på </a:t>
            </a:r>
            <a:r>
              <a:rPr lang="nb-NO" sz="3200" dirty="0" smtClean="0"/>
              <a:t>rutiner, alle må kjenne til de samme rutinene/prosedyrene</a:t>
            </a:r>
            <a:endParaRPr lang="nb-NO" sz="3200" dirty="0"/>
          </a:p>
          <a:p>
            <a:r>
              <a:rPr lang="nb-NO" sz="3200" dirty="0"/>
              <a:t>h</a:t>
            </a:r>
            <a:r>
              <a:rPr lang="nb-NO" sz="3200" dirty="0" smtClean="0"/>
              <a:t>a lett </a:t>
            </a:r>
            <a:r>
              <a:rPr lang="nb-NO" sz="3200" dirty="0"/>
              <a:t>tilgjengelig informasjon</a:t>
            </a:r>
          </a:p>
          <a:p>
            <a:r>
              <a:rPr lang="nb-NO" sz="3200" dirty="0"/>
              <a:t>h</a:t>
            </a:r>
            <a:r>
              <a:rPr lang="nb-NO" sz="3200" dirty="0" smtClean="0"/>
              <a:t>a ledere </a:t>
            </a:r>
            <a:r>
              <a:rPr lang="nb-NO" sz="3200" dirty="0"/>
              <a:t>som går foran </a:t>
            </a:r>
            <a:endParaRPr lang="nb-NO" sz="3200" dirty="0" smtClean="0"/>
          </a:p>
          <a:p>
            <a:r>
              <a:rPr lang="nb-NO" sz="3200" dirty="0" smtClean="0"/>
              <a:t>øve selv</a:t>
            </a:r>
          </a:p>
          <a:p>
            <a:r>
              <a:rPr lang="nb-NO" sz="3200" dirty="0" smtClean="0"/>
              <a:t>øve sammen med kolleger</a:t>
            </a:r>
          </a:p>
          <a:p>
            <a:r>
              <a:rPr lang="nb-NO" sz="3200" dirty="0" smtClean="0"/>
              <a:t>gjøre minst én praksisendring – alle sammen. </a:t>
            </a:r>
          </a:p>
          <a:p>
            <a:endParaRPr lang="nb-NO" sz="3200" dirty="0"/>
          </a:p>
        </p:txBody>
      </p:sp>
    </p:spTree>
    <p:extLst>
      <p:ext uri="{BB962C8B-B14F-4D97-AF65-F5344CB8AC3E}">
        <p14:creationId xmlns:p14="http://schemas.microsoft.com/office/powerpoint/2010/main" val="22364231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Mål og innhold</a:t>
            </a:r>
            <a:endParaRPr lang="nb-NO" dirty="0"/>
          </a:p>
        </p:txBody>
      </p:sp>
      <p:sp>
        <p:nvSpPr>
          <p:cNvPr id="5" name="Plassholder for innhold 4"/>
          <p:cNvSpPr>
            <a:spLocks noGrp="1"/>
          </p:cNvSpPr>
          <p:nvPr>
            <p:ph sz="quarter" idx="10"/>
          </p:nvPr>
        </p:nvSpPr>
        <p:spPr/>
        <p:txBody>
          <a:bodyPr>
            <a:normAutofit lnSpcReduction="10000"/>
          </a:bodyPr>
          <a:lstStyle/>
          <a:p>
            <a:endParaRPr lang="nb-NO" dirty="0" smtClean="0"/>
          </a:p>
          <a:p>
            <a:r>
              <a:rPr lang="nb-NO" b="1" dirty="0" smtClean="0"/>
              <a:t>Mål med økt 2: Bjørn Stokvold, kommuneadvokat</a:t>
            </a:r>
          </a:p>
          <a:p>
            <a:pPr lvl="1"/>
            <a:r>
              <a:rPr lang="nb-NO" dirty="0" smtClean="0"/>
              <a:t>Bedre kjennskap til når opplysninger kan deles</a:t>
            </a:r>
          </a:p>
          <a:p>
            <a:pPr lvl="1"/>
            <a:r>
              <a:rPr lang="nb-NO" dirty="0" smtClean="0"/>
              <a:t>Økt bevissthet rundt barnekonvensjonen</a:t>
            </a:r>
          </a:p>
          <a:p>
            <a:pPr lvl="1"/>
            <a:endParaRPr lang="nb-NO" dirty="0" smtClean="0"/>
          </a:p>
          <a:p>
            <a:r>
              <a:rPr lang="nb-NO" b="1" dirty="0" smtClean="0"/>
              <a:t>Innhold</a:t>
            </a:r>
          </a:p>
          <a:p>
            <a:pPr lvl="1"/>
            <a:r>
              <a:rPr lang="nb-NO" dirty="0" smtClean="0"/>
              <a:t>Samtykke til å dele opplysninger</a:t>
            </a:r>
          </a:p>
          <a:p>
            <a:pPr lvl="1"/>
            <a:r>
              <a:rPr lang="nb-NO" dirty="0" smtClean="0"/>
              <a:t>Taushetsplikt – ikke til hinder for å gi nødvendig hjelp</a:t>
            </a:r>
          </a:p>
          <a:p>
            <a:pPr lvl="1"/>
            <a:r>
              <a:rPr lang="nb-NO" dirty="0" smtClean="0"/>
              <a:t>Barns rett til å si sin mening</a:t>
            </a:r>
          </a:p>
          <a:p>
            <a:pPr lvl="1"/>
            <a:r>
              <a:rPr lang="nb-NO" dirty="0" smtClean="0"/>
              <a:t>Barnets beste-vurderinger</a:t>
            </a:r>
          </a:p>
          <a:p>
            <a:endParaRPr lang="nb-NO" dirty="0"/>
          </a:p>
        </p:txBody>
      </p:sp>
    </p:spTree>
    <p:extLst>
      <p:ext uri="{BB962C8B-B14F-4D97-AF65-F5344CB8AC3E}">
        <p14:creationId xmlns:p14="http://schemas.microsoft.com/office/powerpoint/2010/main" val="44059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Forventninger til deg</a:t>
            </a:r>
            <a:endParaRPr lang="nb-NO" dirty="0"/>
          </a:p>
        </p:txBody>
      </p:sp>
      <p:sp>
        <p:nvSpPr>
          <p:cNvPr id="6" name="Content Placeholder 5"/>
          <p:cNvSpPr>
            <a:spLocks noGrp="1"/>
          </p:cNvSpPr>
          <p:nvPr>
            <p:ph sz="quarter" idx="11"/>
          </p:nvPr>
        </p:nvSpPr>
        <p:spPr/>
        <p:txBody>
          <a:bodyPr>
            <a:normAutofit fontScale="85000" lnSpcReduction="10000"/>
          </a:bodyPr>
          <a:lstStyle/>
          <a:p>
            <a:r>
              <a:rPr lang="nb-NO" dirty="0" smtClean="0"/>
              <a:t>Kjenner handlingsveilederens innhold godt</a:t>
            </a:r>
          </a:p>
          <a:p>
            <a:r>
              <a:rPr lang="nb-NO" dirty="0" smtClean="0"/>
              <a:t>Følger handlingsveilederen ved bekymring for barn eller familier, inkludert nivå 0</a:t>
            </a:r>
          </a:p>
          <a:p>
            <a:r>
              <a:rPr lang="nb-NO" dirty="0" smtClean="0"/>
              <a:t>Er aktør og stafettholder i Stafettloggen ved behov</a:t>
            </a:r>
          </a:p>
          <a:p>
            <a:r>
              <a:rPr lang="nb-NO" dirty="0" smtClean="0"/>
              <a:t>Etterspør handlingsveilederen og Stafettlogg ved samarbeid med skole, barnehage og hjelpetjenester</a:t>
            </a:r>
          </a:p>
        </p:txBody>
      </p:sp>
      <p:sp>
        <p:nvSpPr>
          <p:cNvPr id="7" name="Content Placeholder 6"/>
          <p:cNvSpPr>
            <a:spLocks noGrp="1"/>
          </p:cNvSpPr>
          <p:nvPr>
            <p:ph sz="quarter" idx="12"/>
          </p:nvPr>
        </p:nvSpPr>
        <p:spPr/>
        <p:txBody>
          <a:bodyPr>
            <a:normAutofit/>
          </a:bodyPr>
          <a:lstStyle/>
          <a:p>
            <a:r>
              <a:rPr lang="nb-NO" sz="1900" dirty="0" smtClean="0"/>
              <a:t>Sikrer at barnets stemme er hørt og tillagt vekt </a:t>
            </a:r>
          </a:p>
          <a:p>
            <a:r>
              <a:rPr lang="nb-NO" sz="1900" dirty="0" smtClean="0"/>
              <a:t>Anerkjenner foresatte som likeverdige samarbeidspartnere</a:t>
            </a:r>
          </a:p>
          <a:p>
            <a:r>
              <a:rPr lang="nb-NO" sz="1900" dirty="0" smtClean="0"/>
              <a:t>Har tillit til andre tjenesters kompetanse</a:t>
            </a:r>
          </a:p>
          <a:p>
            <a:r>
              <a:rPr lang="nb-NO" sz="1900" dirty="0" smtClean="0"/>
              <a:t>Har en samhandlende innstilling til tverrfaglig samarbeid </a:t>
            </a:r>
          </a:p>
          <a:p>
            <a:r>
              <a:rPr lang="nb-NO" sz="1900" dirty="0" smtClean="0"/>
              <a:t>Tenker utenfor boksen </a:t>
            </a:r>
          </a:p>
          <a:p>
            <a:endParaRPr lang="ka-GE" sz="1900" dirty="0"/>
          </a:p>
        </p:txBody>
      </p:sp>
    </p:spTree>
    <p:extLst>
      <p:ext uri="{BB962C8B-B14F-4D97-AF65-F5344CB8AC3E}">
        <p14:creationId xmlns:p14="http://schemas.microsoft.com/office/powerpoint/2010/main" val="358738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b="1" dirty="0" smtClean="0"/>
              <a:t>Har vi nådd målet ved hjelp av innholdet?</a:t>
            </a:r>
            <a:endParaRPr lang="nb-NO" b="1" dirty="0"/>
          </a:p>
        </p:txBody>
      </p:sp>
      <p:sp>
        <p:nvSpPr>
          <p:cNvPr id="5" name="Plassholder for innhold 4"/>
          <p:cNvSpPr>
            <a:spLocks noGrp="1"/>
          </p:cNvSpPr>
          <p:nvPr>
            <p:ph sz="quarter" idx="10"/>
          </p:nvPr>
        </p:nvSpPr>
        <p:spPr/>
        <p:txBody>
          <a:bodyPr>
            <a:normAutofit fontScale="92500" lnSpcReduction="10000"/>
          </a:bodyPr>
          <a:lstStyle/>
          <a:p>
            <a:endParaRPr lang="nb-NO" dirty="0" smtClean="0"/>
          </a:p>
          <a:p>
            <a:r>
              <a:rPr lang="nb-NO" b="1" dirty="0"/>
              <a:t>Mål med økta</a:t>
            </a:r>
          </a:p>
          <a:p>
            <a:pPr lvl="1"/>
            <a:r>
              <a:rPr lang="nb-NO" dirty="0" smtClean="0"/>
              <a:t>Deltagerne </a:t>
            </a:r>
            <a:r>
              <a:rPr lang="nb-NO" dirty="0"/>
              <a:t>skal etter opplæringen være trygge nok til å ta i bruk  BTI-modellens Handlingsveileder med tilhørende verktøy.</a:t>
            </a:r>
          </a:p>
          <a:p>
            <a:pPr lvl="1"/>
            <a:endParaRPr lang="nb-NO" dirty="0"/>
          </a:p>
          <a:p>
            <a:r>
              <a:rPr lang="nb-NO" b="1" dirty="0"/>
              <a:t>Innhold</a:t>
            </a:r>
          </a:p>
          <a:p>
            <a:pPr lvl="1"/>
            <a:r>
              <a:rPr lang="nb-NO" dirty="0"/>
              <a:t>Bakgrunn for og mål med BTI-modellen.</a:t>
            </a:r>
          </a:p>
          <a:p>
            <a:pPr lvl="1"/>
            <a:r>
              <a:rPr lang="nb-NO" dirty="0"/>
              <a:t>Presentasjon av Handlingsveilederen med tilhørende verktøy.</a:t>
            </a:r>
          </a:p>
          <a:p>
            <a:pPr lvl="1"/>
            <a:r>
              <a:rPr lang="nb-NO" dirty="0"/>
              <a:t>Kort om Stafettloggen </a:t>
            </a:r>
            <a:r>
              <a:rPr lang="nb-NO" sz="1200" dirty="0"/>
              <a:t>(</a:t>
            </a:r>
            <a:r>
              <a:rPr lang="nb-NO" sz="1200" dirty="0" smtClean="0"/>
              <a:t>eget kurs om Stafettloggen 25. september 2019).</a:t>
            </a:r>
            <a:endParaRPr lang="nb-NO" sz="1200" dirty="0"/>
          </a:p>
          <a:p>
            <a:pPr lvl="1"/>
            <a:r>
              <a:rPr lang="nb-NO" dirty="0"/>
              <a:t>Presentasjon av </a:t>
            </a:r>
            <a:r>
              <a:rPr lang="nb-NO" dirty="0" smtClean="0"/>
              <a:t>BTI-nettsidene.</a:t>
            </a:r>
            <a:endParaRPr lang="nb-NO" dirty="0"/>
          </a:p>
          <a:p>
            <a:endParaRPr lang="nb-NO" dirty="0" smtClean="0"/>
          </a:p>
          <a:p>
            <a:endParaRPr lang="nb-NO" dirty="0"/>
          </a:p>
        </p:txBody>
      </p:sp>
    </p:spTree>
    <p:extLst>
      <p:ext uri="{BB962C8B-B14F-4D97-AF65-F5344CB8AC3E}">
        <p14:creationId xmlns:p14="http://schemas.microsoft.com/office/powerpoint/2010/main" val="330979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smtClean="0"/>
              <a:t>Lykke til !</a:t>
            </a:r>
            <a:endParaRPr lang="nb-NO" dirty="0"/>
          </a:p>
        </p:txBody>
      </p:sp>
    </p:spTree>
    <p:extLst>
      <p:ext uri="{BB962C8B-B14F-4D97-AF65-F5344CB8AC3E}">
        <p14:creationId xmlns:p14="http://schemas.microsoft.com/office/powerpoint/2010/main" val="258852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Tenk på et barn du møter i jobben din. </a:t>
            </a:r>
            <a:endParaRPr lang="nb-NO" dirty="0"/>
          </a:p>
        </p:txBody>
      </p:sp>
    </p:spTree>
    <p:extLst>
      <p:ext uri="{BB962C8B-B14F-4D97-AF65-F5344CB8AC3E}">
        <p14:creationId xmlns:p14="http://schemas.microsoft.com/office/powerpoint/2010/main" val="118855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Hvorfor finnes BTI?</a:t>
            </a:r>
            <a:endParaRPr lang="nb-NO" dirty="0"/>
          </a:p>
        </p:txBody>
      </p:sp>
      <p:sp>
        <p:nvSpPr>
          <p:cNvPr id="3" name="Undertittel 2"/>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209998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6" name="Plassholder for innhold 5"/>
          <p:cNvSpPr>
            <a:spLocks noGrp="1"/>
          </p:cNvSpPr>
          <p:nvPr>
            <p:ph sz="quarter" idx="10"/>
          </p:nvPr>
        </p:nvSpPr>
        <p:spPr/>
        <p:txBody>
          <a:bodyPr/>
          <a:lstStyle/>
          <a:p>
            <a:endParaRPr lang="nb-NO"/>
          </a:p>
        </p:txBody>
      </p:sp>
      <p:pic>
        <p:nvPicPr>
          <p:cNvPr id="7" name="Bilde 6"/>
          <p:cNvPicPr>
            <a:picLocks noChangeAspect="1"/>
          </p:cNvPicPr>
          <p:nvPr/>
        </p:nvPicPr>
        <p:blipFill>
          <a:blip r:embed="rId2"/>
          <a:stretch>
            <a:fillRect/>
          </a:stretch>
        </p:blipFill>
        <p:spPr>
          <a:xfrm>
            <a:off x="274438" y="933973"/>
            <a:ext cx="8144778" cy="3401168"/>
          </a:xfrm>
          <a:prstGeom prst="rect">
            <a:avLst/>
          </a:prstGeom>
        </p:spPr>
      </p:pic>
    </p:spTree>
    <p:extLst>
      <p:ext uri="{BB962C8B-B14F-4D97-AF65-F5344CB8AC3E}">
        <p14:creationId xmlns:p14="http://schemas.microsoft.com/office/powerpoint/2010/main" val="276286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sz="quarter" idx="10"/>
          </p:nvPr>
        </p:nvSpPr>
        <p:spPr/>
        <p:txBody>
          <a:bodyPr/>
          <a:lstStyle/>
          <a:p>
            <a:endParaRPr lang="nb-NO"/>
          </a:p>
        </p:txBody>
      </p:sp>
      <p:pic>
        <p:nvPicPr>
          <p:cNvPr id="4" name="Bilde 3"/>
          <p:cNvPicPr>
            <a:picLocks noChangeAspect="1"/>
          </p:cNvPicPr>
          <p:nvPr/>
        </p:nvPicPr>
        <p:blipFill>
          <a:blip r:embed="rId2"/>
          <a:stretch>
            <a:fillRect/>
          </a:stretch>
        </p:blipFill>
        <p:spPr>
          <a:xfrm>
            <a:off x="522372" y="769545"/>
            <a:ext cx="7618640" cy="3857154"/>
          </a:xfrm>
          <a:prstGeom prst="rect">
            <a:avLst/>
          </a:prstGeom>
        </p:spPr>
      </p:pic>
    </p:spTree>
    <p:extLst>
      <p:ext uri="{BB962C8B-B14F-4D97-AF65-F5344CB8AC3E}">
        <p14:creationId xmlns:p14="http://schemas.microsoft.com/office/powerpoint/2010/main" val="269457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ittedal-kommune-blåtimeblå-2">
  <a:themeElements>
    <a:clrScheme name="Egendefinert 1">
      <a:dk1>
        <a:srgbClr val="333F48"/>
      </a:dk1>
      <a:lt1>
        <a:srgbClr val="FFFFFF"/>
      </a:lt1>
      <a:dk2>
        <a:srgbClr val="009639"/>
      </a:dk2>
      <a:lt2>
        <a:srgbClr val="FFFFFF"/>
      </a:lt2>
      <a:accent1>
        <a:srgbClr val="009639"/>
      </a:accent1>
      <a:accent2>
        <a:srgbClr val="333F48"/>
      </a:accent2>
      <a:accent3>
        <a:srgbClr val="C8102E"/>
      </a:accent3>
      <a:accent4>
        <a:srgbClr val="0072CE"/>
      </a:accent4>
      <a:accent5>
        <a:srgbClr val="D9D9D5"/>
      </a:accent5>
      <a:accent6>
        <a:srgbClr val="F79646"/>
      </a:accent6>
      <a:hlink>
        <a:srgbClr val="009639"/>
      </a:hlink>
      <a:folHlink>
        <a:srgbClr val="009639"/>
      </a:folHlink>
    </a:clrScheme>
    <a:fontScheme name="nittedalkommune">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C0A78A46D154A4EBD484479CBBEC0A8" ma:contentTypeVersion="0" ma:contentTypeDescription="Opprett et nytt dokument." ma:contentTypeScope="" ma:versionID="5f1432a4ede690a287b7b6ab80469088">
  <xsd:schema xmlns:xsd="http://www.w3.org/2001/XMLSchema" xmlns:xs="http://www.w3.org/2001/XMLSchema" xmlns:p="http://schemas.microsoft.com/office/2006/metadata/properties" targetNamespace="http://schemas.microsoft.com/office/2006/metadata/properties" ma:root="true" ma:fieldsID="5eb6cd67344829d3a956a36ab89737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9E3EAB-E685-495C-9ACF-D674910D2B7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9B27119-6C03-469D-ABF7-C25D7A438A6A}">
  <ds:schemaRefs>
    <ds:schemaRef ds:uri="http://schemas.microsoft.com/sharepoint/v3/contenttype/forms"/>
  </ds:schemaRefs>
</ds:datastoreItem>
</file>

<file path=customXml/itemProps3.xml><?xml version="1.0" encoding="utf-8"?>
<ds:datastoreItem xmlns:ds="http://schemas.openxmlformats.org/officeDocument/2006/customXml" ds:itemID="{150F8F49-B543-4616-8118-3496BBDEEF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Nittedal-kommune-blåtimeblå-2</Template>
  <TotalTime>600</TotalTime>
  <Words>2376</Words>
  <Application>Microsoft Office PowerPoint</Application>
  <PresentationFormat>Skjermfremvisning (16:9)</PresentationFormat>
  <Paragraphs>354</Paragraphs>
  <Slides>52</Slides>
  <Notes>11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52</vt:i4>
      </vt:variant>
    </vt:vector>
  </HeadingPairs>
  <TitlesOfParts>
    <vt:vector size="58" baseType="lpstr">
      <vt:lpstr>Arial</vt:lpstr>
      <vt:lpstr>Calibri</vt:lpstr>
      <vt:lpstr>ChollaSansRegular</vt:lpstr>
      <vt:lpstr>Open Sans</vt:lpstr>
      <vt:lpstr>System Font Regular</vt:lpstr>
      <vt:lpstr>Nittedal-kommune-blåtimeblå-2</vt:lpstr>
      <vt:lpstr>Koble til trådløst nett</vt:lpstr>
      <vt:lpstr>Fange opp og følge opp!</vt:lpstr>
      <vt:lpstr>Velkommen til BTI-opplæring!</vt:lpstr>
      <vt:lpstr>Mål og innhold</vt:lpstr>
      <vt:lpstr>Mål og innhold</vt:lpstr>
      <vt:lpstr>Tenk på et barn du møter i jobben din. </vt:lpstr>
      <vt:lpstr>Hvorfor finnes BTI?</vt:lpstr>
      <vt:lpstr>PowerPoint-presentasjon</vt:lpstr>
      <vt:lpstr>PowerPoint-presentasjon</vt:lpstr>
      <vt:lpstr>Usynlige barn og unge?</vt:lpstr>
      <vt:lpstr>Ser vi dem?</vt:lpstr>
      <vt:lpstr>… eller disse?</vt:lpstr>
      <vt:lpstr>PowerPoint-presentasjon</vt:lpstr>
      <vt:lpstr>PowerPoint-presentasjon</vt:lpstr>
      <vt:lpstr>Bedre tverrfaglig innsats - samfunnsmål</vt:lpstr>
      <vt:lpstr>PowerPoint-presentasjon</vt:lpstr>
      <vt:lpstr>BTI inneholder</vt:lpstr>
      <vt:lpstr>Hva skal vi gjøre?</vt:lpstr>
      <vt:lpstr>Gjennom BTI jobber vi med …</vt:lpstr>
      <vt:lpstr>BTI-modellen</vt:lpstr>
      <vt:lpstr>BTI ER ET HANDLIGSFORLØP PÅ FIRE NIVÅER</vt:lpstr>
      <vt:lpstr>Handlingsveileder</vt:lpstr>
      <vt:lpstr>Handlingsveileder – nivå 0</vt:lpstr>
      <vt:lpstr>Handlingsveileder - nivå 1</vt:lpstr>
      <vt:lpstr>Handlingsveileder - nivå 2</vt:lpstr>
      <vt:lpstr>Handlingsveileder – nivå 3</vt:lpstr>
      <vt:lpstr>Forventet effekt av BTI-arbeidet</vt:lpstr>
      <vt:lpstr>Trengs det en pause nå? </vt:lpstr>
      <vt:lpstr>Foresatte deler en bekymring med deg. Du deler ikke foresattes bekymring.   Hva gjør du i denne situasjonen for å opprettholde foresattes tillit til deg og tjenestestedet? </vt:lpstr>
      <vt:lpstr>Hovedpunkter fra handlingsveilederen</vt:lpstr>
      <vt:lpstr>Hovedpunkter fra handlingsveilederen</vt:lpstr>
      <vt:lpstr>Handlingsveileder nivå 1:</vt:lpstr>
      <vt:lpstr>Handlingsveileder nivå 1:</vt:lpstr>
      <vt:lpstr>Alle ansatte handler i tråd med handlingsveilederen når de blir bekymret for et barn, en ungdom eller en familie</vt:lpstr>
      <vt:lpstr>Handlingsveilederen er forpliktende for alle ansatte som møter barn og unge med behov for hjelp, støtte og oppmerksomhet i korte eller lengere perioder i livet</vt:lpstr>
      <vt:lpstr>Caseoppgaver: 30 min </vt:lpstr>
      <vt:lpstr>Samarbeid og samhandling </vt:lpstr>
      <vt:lpstr>Du skal være en ettertraktet samarbeidspartner, for så vel barn og foreldre som for andre tjenester.  Hvordan skal du oppnå det?</vt:lpstr>
      <vt:lpstr>Verktøykasse</vt:lpstr>
      <vt:lpstr>To minutter summing:  Hvilken erfaring har du på din arbeidsplass med samarbeid rundt barn og unge som krever hjelp fra flere tjenester/instanser?  </vt:lpstr>
      <vt:lpstr>Taushetsplikt, samtykke og barns beste</vt:lpstr>
      <vt:lpstr>Taushetsplikt, samtykke og barns beste</vt:lpstr>
      <vt:lpstr>Samtidighetsansvar</vt:lpstr>
      <vt:lpstr>Evaluering og revidering</vt:lpstr>
      <vt:lpstr>Værekompetanse, gjørekompetanse og spisse tiltak</vt:lpstr>
      <vt:lpstr>PowerPoint-presentasjon</vt:lpstr>
      <vt:lpstr>Stafettholder</vt:lpstr>
      <vt:lpstr>Hva trengs for at dette skal fungere?</vt:lpstr>
      <vt:lpstr>Vi må …</vt:lpstr>
      <vt:lpstr>Forventninger til deg</vt:lpstr>
      <vt:lpstr>Har vi nådd målet ved hjelp av innholdet?</vt:lpstr>
      <vt:lpstr>Lykke til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Veiledning i bruk av powerpointmalen</dc:title>
  <dc:creator>amna</dc:creator>
  <cp:lastModifiedBy>Anja Øvrebø Brotnow</cp:lastModifiedBy>
  <cp:revision>63</cp:revision>
  <cp:lastPrinted>2016-01-22T13:11:55Z</cp:lastPrinted>
  <dcterms:created xsi:type="dcterms:W3CDTF">2016-05-28T16:59:12Z</dcterms:created>
  <dcterms:modified xsi:type="dcterms:W3CDTF">2019-09-11T08:01:18Z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0x010100FC0A78A46D154A4EBD484479CBBEC0A8</vt:lpwstr>
  </property>
</Properties>
</file>